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2" r:id="rId11"/>
    <p:sldId id="291" r:id="rId12"/>
    <p:sldId id="275" r:id="rId13"/>
    <p:sldId id="271" r:id="rId14"/>
    <p:sldId id="257" r:id="rId15"/>
    <p:sldId id="280" r:id="rId16"/>
    <p:sldId id="282" r:id="rId17"/>
    <p:sldId id="259" r:id="rId18"/>
    <p:sldId id="263" r:id="rId19"/>
    <p:sldId id="274" r:id="rId20"/>
    <p:sldId id="266" r:id="rId21"/>
    <p:sldId id="267" r:id="rId22"/>
    <p:sldId id="268" r:id="rId23"/>
    <p:sldId id="269" r:id="rId24"/>
    <p:sldId id="276" r:id="rId25"/>
    <p:sldId id="273" r:id="rId26"/>
    <p:sldId id="277" r:id="rId27"/>
    <p:sldId id="281" r:id="rId28"/>
    <p:sldId id="270" r:id="rId29"/>
    <p:sldId id="278" r:id="rId30"/>
    <p:sldId id="25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>
      <p:cViewPr varScale="1">
        <p:scale>
          <a:sx n="120" d="100"/>
          <a:sy n="120" d="100"/>
        </p:scale>
        <p:origin x="114" y="4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87912087912088"/>
          <c:y val="0.20152091254752852"/>
          <c:w val="0.34945054945054943"/>
          <c:h val="0.6045627376425855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BF62-4C34-8FA5-6427F9C25C8D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62-4C34-8FA5-6427F9C25C8D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F62-4C34-8FA5-6427F9C25C8D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62-4C34-8FA5-6427F9C25C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List1!$D$4:$D$7</c:f>
              <c:strCache>
                <c:ptCount val="4"/>
                <c:pt idx="0">
                  <c:v>Tichý </c:v>
                </c:pt>
                <c:pt idx="1">
                  <c:v>Atlantský</c:v>
                </c:pt>
                <c:pt idx="2">
                  <c:v>Indický</c:v>
                </c:pt>
                <c:pt idx="3">
                  <c:v>Severní ledový</c:v>
                </c:pt>
              </c:strCache>
            </c:strRef>
          </c:cat>
          <c:val>
            <c:numRef>
              <c:f>List1!$E$4:$E$7</c:f>
              <c:numCache>
                <c:formatCode>General</c:formatCode>
                <c:ptCount val="4"/>
                <c:pt idx="0">
                  <c:v>179.7</c:v>
                </c:pt>
                <c:pt idx="1">
                  <c:v>94.2</c:v>
                </c:pt>
                <c:pt idx="2">
                  <c:v>75</c:v>
                </c:pt>
                <c:pt idx="3">
                  <c:v>11.4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62-4C34-8FA5-6427F9C25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799591002044994E-2"/>
          <c:y val="0.21554770318021202"/>
          <c:w val="0.8404907975460123"/>
          <c:h val="0.5759717314487632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3360-48AE-8DD3-9EB3781C0D9E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360-48AE-8DD3-9EB3781C0D9E}"/>
              </c:ext>
            </c:extLst>
          </c:dPt>
          <c:dLbls>
            <c:delete val="1"/>
          </c:dLbls>
          <c:cat>
            <c:strRef>
              <c:f>List1!$D$5:$D$6</c:f>
              <c:strCache>
                <c:ptCount val="2"/>
                <c:pt idx="0">
                  <c:v>pevnina </c:v>
                </c:pt>
                <c:pt idx="1">
                  <c:v>oceán</c:v>
                </c:pt>
              </c:strCache>
            </c:strRef>
          </c:cat>
          <c:val>
            <c:numRef>
              <c:f>List1!$E$5:$E$6</c:f>
              <c:numCache>
                <c:formatCode>0%</c:formatCode>
                <c:ptCount val="2"/>
                <c:pt idx="0">
                  <c:v>0.28999999999999998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60-48AE-8DD3-9EB3781C0D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82413087934559"/>
          <c:y val="0.19434628975265017"/>
          <c:w val="0.35787321063394684"/>
          <c:h val="0.61837455830388688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07B-43EB-B550-D5C2DB716822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7B-43EB-B550-D5C2DB716822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07B-43EB-B550-D5C2DB716822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7B-43EB-B550-D5C2DB716822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07B-43EB-B550-D5C2DB716822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7B-43EB-B550-D5C2DB716822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07B-43EB-B550-D5C2DB71682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List2!$D$6:$D$12</c:f>
              <c:strCache>
                <c:ptCount val="7"/>
                <c:pt idx="0">
                  <c:v>ASIE</c:v>
                </c:pt>
                <c:pt idx="1">
                  <c:v>AFRIKA</c:v>
                </c:pt>
                <c:pt idx="2">
                  <c:v>SEVERNÍ AMERIKA</c:v>
                </c:pt>
                <c:pt idx="3">
                  <c:v>JIŽNÍ AMERIKA</c:v>
                </c:pt>
                <c:pt idx="4">
                  <c:v>AUSTRÁLIE</c:v>
                </c:pt>
                <c:pt idx="5">
                  <c:v>EVROPA</c:v>
                </c:pt>
                <c:pt idx="6">
                  <c:v>ANTARKTIDA</c:v>
                </c:pt>
              </c:strCache>
            </c:strRef>
          </c:cat>
          <c:val>
            <c:numRef>
              <c:f>List2!$E$6:$E$12</c:f>
              <c:numCache>
                <c:formatCode>General</c:formatCode>
                <c:ptCount val="7"/>
                <c:pt idx="0">
                  <c:v>44</c:v>
                </c:pt>
                <c:pt idx="1">
                  <c:v>30.3</c:v>
                </c:pt>
                <c:pt idx="2">
                  <c:v>24.3</c:v>
                </c:pt>
                <c:pt idx="3">
                  <c:v>17.8</c:v>
                </c:pt>
                <c:pt idx="4">
                  <c:v>8.6</c:v>
                </c:pt>
                <c:pt idx="5">
                  <c:v>10.5</c:v>
                </c:pt>
                <c:pt idx="6">
                  <c:v>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07B-43EB-B550-D5C2DB716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18052A-7166-421C-ACC9-5C8A86635F4D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1C53E5-4362-447D-ADFF-4DE54C43D1C2}">
      <dgm:prSet/>
      <dgm:spPr/>
      <dgm:t>
        <a:bodyPr/>
        <a:lstStyle/>
        <a:p>
          <a:r>
            <a:rPr lang="cs-CZ" b="1" dirty="0"/>
            <a:t>Evropa – světadíl kulturně, politicky, historicky odlišný od okolního světa</a:t>
          </a:r>
          <a:r>
            <a:rPr lang="ru-RU" dirty="0"/>
            <a:t>, </a:t>
          </a:r>
          <a:br>
            <a:rPr lang="cs-CZ" dirty="0"/>
          </a:br>
          <a:r>
            <a:rPr lang="cs-CZ" dirty="0"/>
            <a:t>ale fyzicky součást kontinentu Eurasie.</a:t>
          </a:r>
          <a:endParaRPr lang="en-US" dirty="0"/>
        </a:p>
      </dgm:t>
    </dgm:pt>
    <dgm:pt modelId="{08093EF5-499A-405F-AE55-87F16BD2DFF7}" type="parTrans" cxnId="{77BD30E5-9683-470A-AF73-E51DEC856A1A}">
      <dgm:prSet/>
      <dgm:spPr/>
      <dgm:t>
        <a:bodyPr/>
        <a:lstStyle/>
        <a:p>
          <a:endParaRPr lang="en-US"/>
        </a:p>
      </dgm:t>
    </dgm:pt>
    <dgm:pt modelId="{F8D92595-03FC-4A76-9BF0-2AF4BFFAB06A}" type="sibTrans" cxnId="{77BD30E5-9683-470A-AF73-E51DEC856A1A}">
      <dgm:prSet/>
      <dgm:spPr/>
      <dgm:t>
        <a:bodyPr/>
        <a:lstStyle/>
        <a:p>
          <a:endParaRPr lang="en-US"/>
        </a:p>
      </dgm:t>
    </dgm:pt>
    <dgm:pt modelId="{327A3D67-FDF4-47EC-B782-2B0BD9DA919D}">
      <dgm:prSet/>
      <dgm:spPr/>
      <dgm:t>
        <a:bodyPr/>
        <a:lstStyle/>
        <a:p>
          <a:r>
            <a:rPr lang="cs-CZ" dirty="0"/>
            <a:t>Ekonomicky a politicky zejména </a:t>
          </a:r>
          <a:r>
            <a:rPr lang="cs-CZ" b="1" dirty="0"/>
            <a:t>v posledních 100 letech dominující vliv</a:t>
          </a:r>
          <a:r>
            <a:rPr lang="cs-CZ" dirty="0"/>
            <a:t> na dění v celém světě… hlavně díky kolonizaci od 16.století /Amerika, Indie, Afrika, Austrálie/.</a:t>
          </a:r>
          <a:endParaRPr lang="en-US" dirty="0"/>
        </a:p>
      </dgm:t>
    </dgm:pt>
    <dgm:pt modelId="{5BDA8A4D-73BF-4623-9DA1-7874B5D9CFB6}" type="parTrans" cxnId="{90D64131-4A81-46C7-AB22-4100BF18889E}">
      <dgm:prSet/>
      <dgm:spPr/>
      <dgm:t>
        <a:bodyPr/>
        <a:lstStyle/>
        <a:p>
          <a:endParaRPr lang="en-US"/>
        </a:p>
      </dgm:t>
    </dgm:pt>
    <dgm:pt modelId="{6F3584B3-B55A-4A50-A725-F728447D1C91}" type="sibTrans" cxnId="{90D64131-4A81-46C7-AB22-4100BF18889E}">
      <dgm:prSet/>
      <dgm:spPr/>
      <dgm:t>
        <a:bodyPr/>
        <a:lstStyle/>
        <a:p>
          <a:endParaRPr lang="en-US"/>
        </a:p>
      </dgm:t>
    </dgm:pt>
    <dgm:pt modelId="{60003AF4-CE90-4B73-833D-25704425AB14}">
      <dgm:prSet/>
      <dgm:spPr/>
      <dgm:t>
        <a:bodyPr/>
        <a:lstStyle/>
        <a:p>
          <a:r>
            <a:rPr lang="cs-CZ" dirty="0"/>
            <a:t>V historickém vývoji protichůdné tendence, </a:t>
          </a:r>
          <a:r>
            <a:rPr lang="cs-CZ" b="1" dirty="0"/>
            <a:t>jak integrační tak separační</a:t>
          </a:r>
          <a:r>
            <a:rPr lang="cs-CZ" dirty="0"/>
            <a:t>.</a:t>
          </a:r>
          <a:endParaRPr lang="en-US" dirty="0"/>
        </a:p>
      </dgm:t>
    </dgm:pt>
    <dgm:pt modelId="{BD95150D-AC52-495B-9439-18B6450C51B6}" type="parTrans" cxnId="{A8F24FBF-731B-4584-BD7E-955746FFA692}">
      <dgm:prSet/>
      <dgm:spPr/>
      <dgm:t>
        <a:bodyPr/>
        <a:lstStyle/>
        <a:p>
          <a:endParaRPr lang="en-US"/>
        </a:p>
      </dgm:t>
    </dgm:pt>
    <dgm:pt modelId="{A985E80E-206B-437B-B1A3-2D52E108FB1A}" type="sibTrans" cxnId="{A8F24FBF-731B-4584-BD7E-955746FFA692}">
      <dgm:prSet/>
      <dgm:spPr/>
      <dgm:t>
        <a:bodyPr/>
        <a:lstStyle/>
        <a:p>
          <a:endParaRPr lang="en-US"/>
        </a:p>
      </dgm:t>
    </dgm:pt>
    <dgm:pt modelId="{EE9070AC-7EFD-4D40-90CF-A06CF11C73DB}">
      <dgm:prSet/>
      <dgm:spPr/>
      <dgm:t>
        <a:bodyPr/>
        <a:lstStyle/>
        <a:p>
          <a:r>
            <a:rPr lang="cs-CZ" dirty="0"/>
            <a:t>1. polovina 20. století </a:t>
          </a:r>
          <a:r>
            <a:rPr lang="cs-CZ" b="1" dirty="0"/>
            <a:t>boj Německa a Ruska o uspořádání kontinentu.</a:t>
          </a:r>
          <a:endParaRPr lang="en-US" b="1" dirty="0"/>
        </a:p>
      </dgm:t>
    </dgm:pt>
    <dgm:pt modelId="{CA25B931-A1AC-4FA7-829E-0124E54ADE6E}" type="parTrans" cxnId="{8B4895EB-35D6-43DC-98BB-5D8BBA4F16E6}">
      <dgm:prSet/>
      <dgm:spPr/>
      <dgm:t>
        <a:bodyPr/>
        <a:lstStyle/>
        <a:p>
          <a:endParaRPr lang="en-US"/>
        </a:p>
      </dgm:t>
    </dgm:pt>
    <dgm:pt modelId="{00D044C7-1ADC-4215-BF8C-6975B74B243A}" type="sibTrans" cxnId="{8B4895EB-35D6-43DC-98BB-5D8BBA4F16E6}">
      <dgm:prSet/>
      <dgm:spPr/>
      <dgm:t>
        <a:bodyPr/>
        <a:lstStyle/>
        <a:p>
          <a:endParaRPr lang="en-US"/>
        </a:p>
      </dgm:t>
    </dgm:pt>
    <dgm:pt modelId="{3890BFB5-B116-4C79-AAAF-86EC4C3DFA1C}">
      <dgm:prSet/>
      <dgm:spPr/>
      <dgm:t>
        <a:bodyPr/>
        <a:lstStyle/>
        <a:p>
          <a:r>
            <a:rPr lang="cs-CZ" dirty="0"/>
            <a:t>Po 2. světové válce se svět /Evropa/ rozdělil </a:t>
          </a:r>
          <a:r>
            <a:rPr lang="cs-CZ" b="1" dirty="0"/>
            <a:t>„železnou oponou“ </a:t>
          </a:r>
          <a:r>
            <a:rPr lang="cs-CZ" dirty="0"/>
            <a:t>na západ pod USA a východ pod SSSR.</a:t>
          </a:r>
          <a:endParaRPr lang="en-US" dirty="0"/>
        </a:p>
      </dgm:t>
    </dgm:pt>
    <dgm:pt modelId="{75BFAC57-1197-4658-A982-EE2A8F5B83CA}" type="parTrans" cxnId="{FF26B80F-01C1-4E63-A733-C8114A5E6A57}">
      <dgm:prSet/>
      <dgm:spPr/>
      <dgm:t>
        <a:bodyPr/>
        <a:lstStyle/>
        <a:p>
          <a:endParaRPr lang="en-US"/>
        </a:p>
      </dgm:t>
    </dgm:pt>
    <dgm:pt modelId="{5D37733A-4211-45EE-9B79-2F43C92D5B12}" type="sibTrans" cxnId="{FF26B80F-01C1-4E63-A733-C8114A5E6A57}">
      <dgm:prSet/>
      <dgm:spPr/>
      <dgm:t>
        <a:bodyPr/>
        <a:lstStyle/>
        <a:p>
          <a:endParaRPr lang="en-US"/>
        </a:p>
      </dgm:t>
    </dgm:pt>
    <dgm:pt modelId="{67E137D7-6312-4D42-91B6-FB5D8BB6E036}">
      <dgm:prSet/>
      <dgm:spPr/>
      <dgm:t>
        <a:bodyPr/>
        <a:lstStyle/>
        <a:p>
          <a:r>
            <a:rPr lang="cs-CZ" dirty="0"/>
            <a:t>V 90. letech 20. století </a:t>
          </a:r>
          <a:r>
            <a:rPr lang="cs-CZ" b="1" dirty="0"/>
            <a:t>rozpad SSSR</a:t>
          </a:r>
          <a:r>
            <a:rPr lang="cs-CZ" dirty="0"/>
            <a:t>, rozdělení Československa, rozpad Jugoslávie /válečný/.</a:t>
          </a:r>
          <a:endParaRPr lang="en-US" dirty="0"/>
        </a:p>
      </dgm:t>
    </dgm:pt>
    <dgm:pt modelId="{B6E80CC0-D258-4A85-B95D-80DCAFE97751}" type="parTrans" cxnId="{9EF961F3-838C-4F44-A60C-7604A07DC278}">
      <dgm:prSet/>
      <dgm:spPr/>
      <dgm:t>
        <a:bodyPr/>
        <a:lstStyle/>
        <a:p>
          <a:endParaRPr lang="en-US"/>
        </a:p>
      </dgm:t>
    </dgm:pt>
    <dgm:pt modelId="{40A6E240-E121-4EC3-989B-C16C162A2A0D}" type="sibTrans" cxnId="{9EF961F3-838C-4F44-A60C-7604A07DC278}">
      <dgm:prSet/>
      <dgm:spPr/>
      <dgm:t>
        <a:bodyPr/>
        <a:lstStyle/>
        <a:p>
          <a:endParaRPr lang="en-US"/>
        </a:p>
      </dgm:t>
    </dgm:pt>
    <dgm:pt modelId="{3D7220B4-85E9-44B2-B1AA-B0BA90E68D87}">
      <dgm:prSet/>
      <dgm:spPr/>
      <dgm:t>
        <a:bodyPr/>
        <a:lstStyle/>
        <a:p>
          <a:r>
            <a:rPr lang="cs-CZ" b="1" dirty="0"/>
            <a:t>46 samostatných států, většinou unitární federace, 12 monarchií, závislá území.</a:t>
          </a:r>
          <a:endParaRPr lang="en-US" b="1" dirty="0"/>
        </a:p>
      </dgm:t>
    </dgm:pt>
    <dgm:pt modelId="{5FBD65A6-2F5D-4BE2-BE15-D8491BB8B24F}" type="parTrans" cxnId="{FAA3AED8-C2E0-4703-9A36-803DD84453EA}">
      <dgm:prSet/>
      <dgm:spPr/>
      <dgm:t>
        <a:bodyPr/>
        <a:lstStyle/>
        <a:p>
          <a:endParaRPr lang="en-US"/>
        </a:p>
      </dgm:t>
    </dgm:pt>
    <dgm:pt modelId="{C854E745-16CE-49B8-A893-012D66913E6E}" type="sibTrans" cxnId="{FAA3AED8-C2E0-4703-9A36-803DD84453EA}">
      <dgm:prSet/>
      <dgm:spPr/>
      <dgm:t>
        <a:bodyPr/>
        <a:lstStyle/>
        <a:p>
          <a:endParaRPr lang="en-US"/>
        </a:p>
      </dgm:t>
    </dgm:pt>
    <dgm:pt modelId="{87C5E073-1680-48F2-912D-E9306418A6FB}">
      <dgm:prSet/>
      <dgm:spPr/>
      <dgm:t>
        <a:bodyPr/>
        <a:lstStyle/>
        <a:p>
          <a:r>
            <a:rPr lang="cs-CZ" b="1" dirty="0"/>
            <a:t>Evropská Unie 28 států, NATO 29 států </a:t>
          </a:r>
          <a:r>
            <a:rPr lang="cs-CZ" dirty="0"/>
            <a:t>…. Rusko v posledních letech brání integraci </a:t>
          </a:r>
          <a:endParaRPr lang="en-US" dirty="0"/>
        </a:p>
      </dgm:t>
    </dgm:pt>
    <dgm:pt modelId="{6F1A5A81-7308-4FE3-949E-50F9056E04D2}" type="parTrans" cxnId="{C3383816-6703-4469-8BC2-EF895DD3AF87}">
      <dgm:prSet/>
      <dgm:spPr/>
      <dgm:t>
        <a:bodyPr/>
        <a:lstStyle/>
        <a:p>
          <a:endParaRPr lang="cs-CZ"/>
        </a:p>
      </dgm:t>
    </dgm:pt>
    <dgm:pt modelId="{2C90956B-9306-413C-AC52-15AB4597B977}" type="sibTrans" cxnId="{C3383816-6703-4469-8BC2-EF895DD3AF87}">
      <dgm:prSet/>
      <dgm:spPr/>
      <dgm:t>
        <a:bodyPr/>
        <a:lstStyle/>
        <a:p>
          <a:endParaRPr lang="cs-CZ"/>
        </a:p>
      </dgm:t>
    </dgm:pt>
    <dgm:pt modelId="{2629F4DD-27E0-4749-8952-AD1CB6E9B727}" type="pres">
      <dgm:prSet presAssocID="{4118052A-7166-421C-ACC9-5C8A86635F4D}" presName="linear" presStyleCnt="0">
        <dgm:presLayoutVars>
          <dgm:animLvl val="lvl"/>
          <dgm:resizeHandles val="exact"/>
        </dgm:presLayoutVars>
      </dgm:prSet>
      <dgm:spPr/>
    </dgm:pt>
    <dgm:pt modelId="{F6D91920-AA9D-4CC5-AFD1-76DB2CB714B0}" type="pres">
      <dgm:prSet presAssocID="{9B1C53E5-4362-447D-ADFF-4DE54C43D1C2}" presName="parentText" presStyleLbl="node1" presStyleIdx="0" presStyleCnt="8" custLinFactNeighborX="-1076">
        <dgm:presLayoutVars>
          <dgm:chMax val="0"/>
          <dgm:bulletEnabled val="1"/>
        </dgm:presLayoutVars>
      </dgm:prSet>
      <dgm:spPr/>
    </dgm:pt>
    <dgm:pt modelId="{CB91D66D-C003-40D0-B654-59625CDC7067}" type="pres">
      <dgm:prSet presAssocID="{F8D92595-03FC-4A76-9BF0-2AF4BFFAB06A}" presName="spacer" presStyleCnt="0"/>
      <dgm:spPr/>
    </dgm:pt>
    <dgm:pt modelId="{30FCEC1D-99F8-4157-B296-17312FE9D88E}" type="pres">
      <dgm:prSet presAssocID="{327A3D67-FDF4-47EC-B782-2B0BD9DA919D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DA371E5B-EA53-4429-9BA4-8917683CCE56}" type="pres">
      <dgm:prSet presAssocID="{6F3584B3-B55A-4A50-A725-F728447D1C91}" presName="spacer" presStyleCnt="0"/>
      <dgm:spPr/>
    </dgm:pt>
    <dgm:pt modelId="{E8690398-862C-4A3E-BE8A-4E7DFA6E14DD}" type="pres">
      <dgm:prSet presAssocID="{60003AF4-CE90-4B73-833D-25704425AB14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58B4DA1D-BBB8-4690-827F-E2A7BBA8DD1A}" type="pres">
      <dgm:prSet presAssocID="{A985E80E-206B-437B-B1A3-2D52E108FB1A}" presName="spacer" presStyleCnt="0"/>
      <dgm:spPr/>
    </dgm:pt>
    <dgm:pt modelId="{CDA26743-5D2C-4CD6-8B46-26ABE73307D8}" type="pres">
      <dgm:prSet presAssocID="{EE9070AC-7EFD-4D40-90CF-A06CF11C73DB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75AE389-F7DE-47FF-B35C-B301D49440AF}" type="pres">
      <dgm:prSet presAssocID="{00D044C7-1ADC-4215-BF8C-6975B74B243A}" presName="spacer" presStyleCnt="0"/>
      <dgm:spPr/>
    </dgm:pt>
    <dgm:pt modelId="{43C0B0FE-6B62-4F78-B95B-C579C7B6E52D}" type="pres">
      <dgm:prSet presAssocID="{3890BFB5-B116-4C79-AAAF-86EC4C3DFA1C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E12A2DF8-188A-409C-87FB-B3ACA60034F2}" type="pres">
      <dgm:prSet presAssocID="{5D37733A-4211-45EE-9B79-2F43C92D5B12}" presName="spacer" presStyleCnt="0"/>
      <dgm:spPr/>
    </dgm:pt>
    <dgm:pt modelId="{E79A0C5A-015B-480F-BAC5-FC020AA6C305}" type="pres">
      <dgm:prSet presAssocID="{67E137D7-6312-4D42-91B6-FB5D8BB6E03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D80822DF-E5E4-44A5-91F8-823C25088430}" type="pres">
      <dgm:prSet presAssocID="{40A6E240-E121-4EC3-989B-C16C162A2A0D}" presName="spacer" presStyleCnt="0"/>
      <dgm:spPr/>
    </dgm:pt>
    <dgm:pt modelId="{E88738EE-FC74-4AEF-B8DA-4D4EE7100523}" type="pres">
      <dgm:prSet presAssocID="{3D7220B4-85E9-44B2-B1AA-B0BA90E68D87}" presName="parentText" presStyleLbl="node1" presStyleIdx="6" presStyleCnt="8" custLinFactNeighborX="944">
        <dgm:presLayoutVars>
          <dgm:chMax val="0"/>
          <dgm:bulletEnabled val="1"/>
        </dgm:presLayoutVars>
      </dgm:prSet>
      <dgm:spPr/>
    </dgm:pt>
    <dgm:pt modelId="{5C305216-C444-464B-954A-E59EBE28FFCE}" type="pres">
      <dgm:prSet presAssocID="{C854E745-16CE-49B8-A893-012D66913E6E}" presName="spacer" presStyleCnt="0"/>
      <dgm:spPr/>
    </dgm:pt>
    <dgm:pt modelId="{C3CE1EC2-3DE5-444F-A6D7-C492236E658C}" type="pres">
      <dgm:prSet presAssocID="{87C5E073-1680-48F2-912D-E9306418A6FB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2BCD1E09-CDEC-458E-BB48-1FC4164529F5}" type="presOf" srcId="{67E137D7-6312-4D42-91B6-FB5D8BB6E036}" destId="{E79A0C5A-015B-480F-BAC5-FC020AA6C305}" srcOrd="0" destOrd="0" presId="urn:microsoft.com/office/officeart/2005/8/layout/vList2"/>
    <dgm:cxn modelId="{FF26B80F-01C1-4E63-A733-C8114A5E6A57}" srcId="{4118052A-7166-421C-ACC9-5C8A86635F4D}" destId="{3890BFB5-B116-4C79-AAAF-86EC4C3DFA1C}" srcOrd="4" destOrd="0" parTransId="{75BFAC57-1197-4658-A982-EE2A8F5B83CA}" sibTransId="{5D37733A-4211-45EE-9B79-2F43C92D5B12}"/>
    <dgm:cxn modelId="{C3383816-6703-4469-8BC2-EF895DD3AF87}" srcId="{4118052A-7166-421C-ACC9-5C8A86635F4D}" destId="{87C5E073-1680-48F2-912D-E9306418A6FB}" srcOrd="7" destOrd="0" parTransId="{6F1A5A81-7308-4FE3-949E-50F9056E04D2}" sibTransId="{2C90956B-9306-413C-AC52-15AB4597B977}"/>
    <dgm:cxn modelId="{90D64131-4A81-46C7-AB22-4100BF18889E}" srcId="{4118052A-7166-421C-ACC9-5C8A86635F4D}" destId="{327A3D67-FDF4-47EC-B782-2B0BD9DA919D}" srcOrd="1" destOrd="0" parTransId="{5BDA8A4D-73BF-4623-9DA1-7874B5D9CFB6}" sibTransId="{6F3584B3-B55A-4A50-A725-F728447D1C91}"/>
    <dgm:cxn modelId="{AFDCCCA6-AF04-4229-BDF6-662CF7121FDF}" type="presOf" srcId="{87C5E073-1680-48F2-912D-E9306418A6FB}" destId="{C3CE1EC2-3DE5-444F-A6D7-C492236E658C}" srcOrd="0" destOrd="0" presId="urn:microsoft.com/office/officeart/2005/8/layout/vList2"/>
    <dgm:cxn modelId="{A8F24FBF-731B-4584-BD7E-955746FFA692}" srcId="{4118052A-7166-421C-ACC9-5C8A86635F4D}" destId="{60003AF4-CE90-4B73-833D-25704425AB14}" srcOrd="2" destOrd="0" parTransId="{BD95150D-AC52-495B-9439-18B6450C51B6}" sibTransId="{A985E80E-206B-437B-B1A3-2D52E108FB1A}"/>
    <dgm:cxn modelId="{67AB32C4-D87B-40AE-BFCD-C3C4B796A510}" type="presOf" srcId="{60003AF4-CE90-4B73-833D-25704425AB14}" destId="{E8690398-862C-4A3E-BE8A-4E7DFA6E14DD}" srcOrd="0" destOrd="0" presId="urn:microsoft.com/office/officeart/2005/8/layout/vList2"/>
    <dgm:cxn modelId="{CCB12ECA-6F2D-47FF-BE98-4C7EED2031A5}" type="presOf" srcId="{3890BFB5-B116-4C79-AAAF-86EC4C3DFA1C}" destId="{43C0B0FE-6B62-4F78-B95B-C579C7B6E52D}" srcOrd="0" destOrd="0" presId="urn:microsoft.com/office/officeart/2005/8/layout/vList2"/>
    <dgm:cxn modelId="{61F204D8-99BA-4233-93CD-6C95B06A8F21}" type="presOf" srcId="{EE9070AC-7EFD-4D40-90CF-A06CF11C73DB}" destId="{CDA26743-5D2C-4CD6-8B46-26ABE73307D8}" srcOrd="0" destOrd="0" presId="urn:microsoft.com/office/officeart/2005/8/layout/vList2"/>
    <dgm:cxn modelId="{FAA3AED8-C2E0-4703-9A36-803DD84453EA}" srcId="{4118052A-7166-421C-ACC9-5C8A86635F4D}" destId="{3D7220B4-85E9-44B2-B1AA-B0BA90E68D87}" srcOrd="6" destOrd="0" parTransId="{5FBD65A6-2F5D-4BE2-BE15-D8491BB8B24F}" sibTransId="{C854E745-16CE-49B8-A893-012D66913E6E}"/>
    <dgm:cxn modelId="{B3691EDB-7F95-4F42-9190-020FB8DC4FF3}" type="presOf" srcId="{9B1C53E5-4362-447D-ADFF-4DE54C43D1C2}" destId="{F6D91920-AA9D-4CC5-AFD1-76DB2CB714B0}" srcOrd="0" destOrd="0" presId="urn:microsoft.com/office/officeart/2005/8/layout/vList2"/>
    <dgm:cxn modelId="{77BD30E5-9683-470A-AF73-E51DEC856A1A}" srcId="{4118052A-7166-421C-ACC9-5C8A86635F4D}" destId="{9B1C53E5-4362-447D-ADFF-4DE54C43D1C2}" srcOrd="0" destOrd="0" parTransId="{08093EF5-499A-405F-AE55-87F16BD2DFF7}" sibTransId="{F8D92595-03FC-4A76-9BF0-2AF4BFFAB06A}"/>
    <dgm:cxn modelId="{FAD8E7E9-2CAF-49C9-AD42-7C8ADD0495CF}" type="presOf" srcId="{327A3D67-FDF4-47EC-B782-2B0BD9DA919D}" destId="{30FCEC1D-99F8-4157-B296-17312FE9D88E}" srcOrd="0" destOrd="0" presId="urn:microsoft.com/office/officeart/2005/8/layout/vList2"/>
    <dgm:cxn modelId="{8B4895EB-35D6-43DC-98BB-5D8BBA4F16E6}" srcId="{4118052A-7166-421C-ACC9-5C8A86635F4D}" destId="{EE9070AC-7EFD-4D40-90CF-A06CF11C73DB}" srcOrd="3" destOrd="0" parTransId="{CA25B931-A1AC-4FA7-829E-0124E54ADE6E}" sibTransId="{00D044C7-1ADC-4215-BF8C-6975B74B243A}"/>
    <dgm:cxn modelId="{B68FDBF1-EB4F-48F3-9652-5E19B42957AF}" type="presOf" srcId="{3D7220B4-85E9-44B2-B1AA-B0BA90E68D87}" destId="{E88738EE-FC74-4AEF-B8DA-4D4EE7100523}" srcOrd="0" destOrd="0" presId="urn:microsoft.com/office/officeart/2005/8/layout/vList2"/>
    <dgm:cxn modelId="{9EF961F3-838C-4F44-A60C-7604A07DC278}" srcId="{4118052A-7166-421C-ACC9-5C8A86635F4D}" destId="{67E137D7-6312-4D42-91B6-FB5D8BB6E036}" srcOrd="5" destOrd="0" parTransId="{B6E80CC0-D258-4A85-B95D-80DCAFE97751}" sibTransId="{40A6E240-E121-4EC3-989B-C16C162A2A0D}"/>
    <dgm:cxn modelId="{66B858FB-311E-4805-9F22-8BA3BB6589A6}" type="presOf" srcId="{4118052A-7166-421C-ACC9-5C8A86635F4D}" destId="{2629F4DD-27E0-4749-8952-AD1CB6E9B727}" srcOrd="0" destOrd="0" presId="urn:microsoft.com/office/officeart/2005/8/layout/vList2"/>
    <dgm:cxn modelId="{079E8232-AE07-4823-A289-5D8F46083A50}" type="presParOf" srcId="{2629F4DD-27E0-4749-8952-AD1CB6E9B727}" destId="{F6D91920-AA9D-4CC5-AFD1-76DB2CB714B0}" srcOrd="0" destOrd="0" presId="urn:microsoft.com/office/officeart/2005/8/layout/vList2"/>
    <dgm:cxn modelId="{2B022327-1520-40F2-A6D6-5FB9112E1EE0}" type="presParOf" srcId="{2629F4DD-27E0-4749-8952-AD1CB6E9B727}" destId="{CB91D66D-C003-40D0-B654-59625CDC7067}" srcOrd="1" destOrd="0" presId="urn:microsoft.com/office/officeart/2005/8/layout/vList2"/>
    <dgm:cxn modelId="{3D304ABC-D848-4751-B8B4-9E1430BD127D}" type="presParOf" srcId="{2629F4DD-27E0-4749-8952-AD1CB6E9B727}" destId="{30FCEC1D-99F8-4157-B296-17312FE9D88E}" srcOrd="2" destOrd="0" presId="urn:microsoft.com/office/officeart/2005/8/layout/vList2"/>
    <dgm:cxn modelId="{2897BD55-126D-4D0A-ABBE-555C8E2491AA}" type="presParOf" srcId="{2629F4DD-27E0-4749-8952-AD1CB6E9B727}" destId="{DA371E5B-EA53-4429-9BA4-8917683CCE56}" srcOrd="3" destOrd="0" presId="urn:microsoft.com/office/officeart/2005/8/layout/vList2"/>
    <dgm:cxn modelId="{C5B3C7AA-71A6-4630-9094-81E1031FF567}" type="presParOf" srcId="{2629F4DD-27E0-4749-8952-AD1CB6E9B727}" destId="{E8690398-862C-4A3E-BE8A-4E7DFA6E14DD}" srcOrd="4" destOrd="0" presId="urn:microsoft.com/office/officeart/2005/8/layout/vList2"/>
    <dgm:cxn modelId="{A275052A-632D-4EE5-BB72-C6482065B30E}" type="presParOf" srcId="{2629F4DD-27E0-4749-8952-AD1CB6E9B727}" destId="{58B4DA1D-BBB8-4690-827F-E2A7BBA8DD1A}" srcOrd="5" destOrd="0" presId="urn:microsoft.com/office/officeart/2005/8/layout/vList2"/>
    <dgm:cxn modelId="{E525DBC5-980F-4AE0-BA7B-3EE1B3E23C48}" type="presParOf" srcId="{2629F4DD-27E0-4749-8952-AD1CB6E9B727}" destId="{CDA26743-5D2C-4CD6-8B46-26ABE73307D8}" srcOrd="6" destOrd="0" presId="urn:microsoft.com/office/officeart/2005/8/layout/vList2"/>
    <dgm:cxn modelId="{C115ECFC-86C3-4C7D-88AF-FE064947F153}" type="presParOf" srcId="{2629F4DD-27E0-4749-8952-AD1CB6E9B727}" destId="{A75AE389-F7DE-47FF-B35C-B301D49440AF}" srcOrd="7" destOrd="0" presId="urn:microsoft.com/office/officeart/2005/8/layout/vList2"/>
    <dgm:cxn modelId="{413917A6-58D2-49AA-8D7C-873E78661506}" type="presParOf" srcId="{2629F4DD-27E0-4749-8952-AD1CB6E9B727}" destId="{43C0B0FE-6B62-4F78-B95B-C579C7B6E52D}" srcOrd="8" destOrd="0" presId="urn:microsoft.com/office/officeart/2005/8/layout/vList2"/>
    <dgm:cxn modelId="{CDC70812-90C3-4433-AAED-4B49BC8ADCF7}" type="presParOf" srcId="{2629F4DD-27E0-4749-8952-AD1CB6E9B727}" destId="{E12A2DF8-188A-409C-87FB-B3ACA60034F2}" srcOrd="9" destOrd="0" presId="urn:microsoft.com/office/officeart/2005/8/layout/vList2"/>
    <dgm:cxn modelId="{0EBCCFCC-1ED1-4D51-84D9-7EAA4F2CC555}" type="presParOf" srcId="{2629F4DD-27E0-4749-8952-AD1CB6E9B727}" destId="{E79A0C5A-015B-480F-BAC5-FC020AA6C305}" srcOrd="10" destOrd="0" presId="urn:microsoft.com/office/officeart/2005/8/layout/vList2"/>
    <dgm:cxn modelId="{8B36BBCE-F232-45B1-88A4-75F7F108E8DD}" type="presParOf" srcId="{2629F4DD-27E0-4749-8952-AD1CB6E9B727}" destId="{D80822DF-E5E4-44A5-91F8-823C25088430}" srcOrd="11" destOrd="0" presId="urn:microsoft.com/office/officeart/2005/8/layout/vList2"/>
    <dgm:cxn modelId="{895D16F1-04A1-4529-A03B-DA74FF3E4364}" type="presParOf" srcId="{2629F4DD-27E0-4749-8952-AD1CB6E9B727}" destId="{E88738EE-FC74-4AEF-B8DA-4D4EE7100523}" srcOrd="12" destOrd="0" presId="urn:microsoft.com/office/officeart/2005/8/layout/vList2"/>
    <dgm:cxn modelId="{F55D5BFC-4A43-46BE-AFE4-4A58814A1421}" type="presParOf" srcId="{2629F4DD-27E0-4749-8952-AD1CB6E9B727}" destId="{5C305216-C444-464B-954A-E59EBE28FFCE}" srcOrd="13" destOrd="0" presId="urn:microsoft.com/office/officeart/2005/8/layout/vList2"/>
    <dgm:cxn modelId="{771E01BE-E040-4C61-A552-38E7B82A52ED}" type="presParOf" srcId="{2629F4DD-27E0-4749-8952-AD1CB6E9B727}" destId="{C3CE1EC2-3DE5-444F-A6D7-C492236E658C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91920-AA9D-4CC5-AFD1-76DB2CB714B0}">
      <dsp:nvSpPr>
        <dsp:cNvPr id="0" name=""/>
        <dsp:cNvSpPr/>
      </dsp:nvSpPr>
      <dsp:spPr>
        <a:xfrm>
          <a:off x="0" y="69651"/>
          <a:ext cx="9048327" cy="6762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Evropa – světadíl kulturně, politicky, historicky odlišný od okolního světa</a:t>
          </a:r>
          <a:r>
            <a:rPr lang="ru-RU" sz="1700" kern="1200" dirty="0"/>
            <a:t>, </a:t>
          </a:r>
          <a:br>
            <a:rPr lang="cs-CZ" sz="1700" kern="1200" dirty="0"/>
          </a:br>
          <a:r>
            <a:rPr lang="cs-CZ" sz="1700" kern="1200" dirty="0"/>
            <a:t>ale fyzicky součást kontinentu Eurasie.</a:t>
          </a:r>
          <a:endParaRPr lang="en-US" sz="1700" kern="1200" dirty="0"/>
        </a:p>
      </dsp:txBody>
      <dsp:txXfrm>
        <a:off x="33012" y="102663"/>
        <a:ext cx="8982303" cy="610236"/>
      </dsp:txXfrm>
    </dsp:sp>
    <dsp:sp modelId="{30FCEC1D-99F8-4157-B296-17312FE9D88E}">
      <dsp:nvSpPr>
        <dsp:cNvPr id="0" name=""/>
        <dsp:cNvSpPr/>
      </dsp:nvSpPr>
      <dsp:spPr>
        <a:xfrm>
          <a:off x="0" y="794871"/>
          <a:ext cx="9048327" cy="676260"/>
        </a:xfrm>
        <a:prstGeom prst="roundRect">
          <a:avLst/>
        </a:prstGeom>
        <a:gradFill rotWithShape="0">
          <a:gsLst>
            <a:gs pos="0">
              <a:schemeClr val="accent2">
                <a:hueOff val="-207909"/>
                <a:satOff val="-11990"/>
                <a:lumOff val="12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07909"/>
                <a:satOff val="-11990"/>
                <a:lumOff val="12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07909"/>
                <a:satOff val="-11990"/>
                <a:lumOff val="12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Ekonomicky a politicky zejména </a:t>
          </a:r>
          <a:r>
            <a:rPr lang="cs-CZ" sz="1700" b="1" kern="1200" dirty="0"/>
            <a:t>v posledních 100 letech dominující vliv</a:t>
          </a:r>
          <a:r>
            <a:rPr lang="cs-CZ" sz="1700" kern="1200" dirty="0"/>
            <a:t> na dění v celém světě… hlavně díky kolonizaci od 16.století /Amerika, Indie, Afrika, Austrálie/.</a:t>
          </a:r>
          <a:endParaRPr lang="en-US" sz="1700" kern="1200" dirty="0"/>
        </a:p>
      </dsp:txBody>
      <dsp:txXfrm>
        <a:off x="33012" y="827883"/>
        <a:ext cx="8982303" cy="610236"/>
      </dsp:txXfrm>
    </dsp:sp>
    <dsp:sp modelId="{E8690398-862C-4A3E-BE8A-4E7DFA6E14DD}">
      <dsp:nvSpPr>
        <dsp:cNvPr id="0" name=""/>
        <dsp:cNvSpPr/>
      </dsp:nvSpPr>
      <dsp:spPr>
        <a:xfrm>
          <a:off x="0" y="1520091"/>
          <a:ext cx="9048327" cy="676260"/>
        </a:xfrm>
        <a:prstGeom prst="roundRect">
          <a:avLst/>
        </a:prstGeom>
        <a:gradFill rotWithShape="0">
          <a:gsLst>
            <a:gs pos="0">
              <a:schemeClr val="accent2">
                <a:hueOff val="-415818"/>
                <a:satOff val="-23979"/>
                <a:lumOff val="24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15818"/>
                <a:satOff val="-23979"/>
                <a:lumOff val="24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15818"/>
                <a:satOff val="-23979"/>
                <a:lumOff val="24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V historickém vývoji protichůdné tendence, </a:t>
          </a:r>
          <a:r>
            <a:rPr lang="cs-CZ" sz="1700" b="1" kern="1200" dirty="0"/>
            <a:t>jak integrační tak separační</a:t>
          </a:r>
          <a:r>
            <a:rPr lang="cs-CZ" sz="1700" kern="1200" dirty="0"/>
            <a:t>.</a:t>
          </a:r>
          <a:endParaRPr lang="en-US" sz="1700" kern="1200" dirty="0"/>
        </a:p>
      </dsp:txBody>
      <dsp:txXfrm>
        <a:off x="33012" y="1553103"/>
        <a:ext cx="8982303" cy="610236"/>
      </dsp:txXfrm>
    </dsp:sp>
    <dsp:sp modelId="{CDA26743-5D2C-4CD6-8B46-26ABE73307D8}">
      <dsp:nvSpPr>
        <dsp:cNvPr id="0" name=""/>
        <dsp:cNvSpPr/>
      </dsp:nvSpPr>
      <dsp:spPr>
        <a:xfrm>
          <a:off x="0" y="2245311"/>
          <a:ext cx="9048327" cy="676260"/>
        </a:xfrm>
        <a:prstGeom prst="roundRect">
          <a:avLst/>
        </a:prstGeom>
        <a:gradFill rotWithShape="0">
          <a:gsLst>
            <a:gs pos="0">
              <a:schemeClr val="accent2">
                <a:hueOff val="-623727"/>
                <a:satOff val="-35969"/>
                <a:lumOff val="369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623727"/>
                <a:satOff val="-35969"/>
                <a:lumOff val="369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623727"/>
                <a:satOff val="-35969"/>
                <a:lumOff val="369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1. polovina 20. století </a:t>
          </a:r>
          <a:r>
            <a:rPr lang="cs-CZ" sz="1700" b="1" kern="1200" dirty="0"/>
            <a:t>boj Německa a Ruska o uspořádání kontinentu.</a:t>
          </a:r>
          <a:endParaRPr lang="en-US" sz="1700" b="1" kern="1200" dirty="0"/>
        </a:p>
      </dsp:txBody>
      <dsp:txXfrm>
        <a:off x="33012" y="2278323"/>
        <a:ext cx="8982303" cy="610236"/>
      </dsp:txXfrm>
    </dsp:sp>
    <dsp:sp modelId="{43C0B0FE-6B62-4F78-B95B-C579C7B6E52D}">
      <dsp:nvSpPr>
        <dsp:cNvPr id="0" name=""/>
        <dsp:cNvSpPr/>
      </dsp:nvSpPr>
      <dsp:spPr>
        <a:xfrm>
          <a:off x="0" y="2970531"/>
          <a:ext cx="9048327" cy="676260"/>
        </a:xfrm>
        <a:prstGeom prst="roundRect">
          <a:avLst/>
        </a:prstGeom>
        <a:gradFill rotWithShape="0">
          <a:gsLst>
            <a:gs pos="0">
              <a:schemeClr val="accent2">
                <a:hueOff val="-831636"/>
                <a:satOff val="-47959"/>
                <a:lumOff val="493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31636"/>
                <a:satOff val="-47959"/>
                <a:lumOff val="493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31636"/>
                <a:satOff val="-47959"/>
                <a:lumOff val="493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Po 2. světové válce se svět /Evropa/ rozdělil </a:t>
          </a:r>
          <a:r>
            <a:rPr lang="cs-CZ" sz="1700" b="1" kern="1200" dirty="0"/>
            <a:t>„železnou oponou“ </a:t>
          </a:r>
          <a:r>
            <a:rPr lang="cs-CZ" sz="1700" kern="1200" dirty="0"/>
            <a:t>na západ pod USA a východ pod SSSR.</a:t>
          </a:r>
          <a:endParaRPr lang="en-US" sz="1700" kern="1200" dirty="0"/>
        </a:p>
      </dsp:txBody>
      <dsp:txXfrm>
        <a:off x="33012" y="3003543"/>
        <a:ext cx="8982303" cy="610236"/>
      </dsp:txXfrm>
    </dsp:sp>
    <dsp:sp modelId="{E79A0C5A-015B-480F-BAC5-FC020AA6C305}">
      <dsp:nvSpPr>
        <dsp:cNvPr id="0" name=""/>
        <dsp:cNvSpPr/>
      </dsp:nvSpPr>
      <dsp:spPr>
        <a:xfrm>
          <a:off x="0" y="3695751"/>
          <a:ext cx="9048327" cy="676260"/>
        </a:xfrm>
        <a:prstGeom prst="roundRect">
          <a:avLst/>
        </a:prstGeom>
        <a:gradFill rotWithShape="0">
          <a:gsLst>
            <a:gs pos="0">
              <a:schemeClr val="accent2">
                <a:hueOff val="-1039545"/>
                <a:satOff val="-59949"/>
                <a:lumOff val="616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39545"/>
                <a:satOff val="-59949"/>
                <a:lumOff val="616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39545"/>
                <a:satOff val="-59949"/>
                <a:lumOff val="616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V 90. letech 20. století </a:t>
          </a:r>
          <a:r>
            <a:rPr lang="cs-CZ" sz="1700" b="1" kern="1200" dirty="0"/>
            <a:t>rozpad SSSR</a:t>
          </a:r>
          <a:r>
            <a:rPr lang="cs-CZ" sz="1700" kern="1200" dirty="0"/>
            <a:t>, rozdělení Československa, rozpad Jugoslávie /válečný/.</a:t>
          </a:r>
          <a:endParaRPr lang="en-US" sz="1700" kern="1200" dirty="0"/>
        </a:p>
      </dsp:txBody>
      <dsp:txXfrm>
        <a:off x="33012" y="3728763"/>
        <a:ext cx="8982303" cy="610236"/>
      </dsp:txXfrm>
    </dsp:sp>
    <dsp:sp modelId="{E88738EE-FC74-4AEF-B8DA-4D4EE7100523}">
      <dsp:nvSpPr>
        <dsp:cNvPr id="0" name=""/>
        <dsp:cNvSpPr/>
      </dsp:nvSpPr>
      <dsp:spPr>
        <a:xfrm>
          <a:off x="0" y="4420971"/>
          <a:ext cx="9048327" cy="676260"/>
        </a:xfrm>
        <a:prstGeom prst="roundRect">
          <a:avLst/>
        </a:prstGeom>
        <a:gradFill rotWithShape="0">
          <a:gsLst>
            <a:gs pos="0">
              <a:schemeClr val="accent2">
                <a:hueOff val="-1247454"/>
                <a:satOff val="-71938"/>
                <a:lumOff val="739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247454"/>
                <a:satOff val="-71938"/>
                <a:lumOff val="739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247454"/>
                <a:satOff val="-71938"/>
                <a:lumOff val="739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46 samostatných států, většinou unitární federace, 12 monarchií, závislá území.</a:t>
          </a:r>
          <a:endParaRPr lang="en-US" sz="1700" b="1" kern="1200" dirty="0"/>
        </a:p>
      </dsp:txBody>
      <dsp:txXfrm>
        <a:off x="33012" y="4453983"/>
        <a:ext cx="8982303" cy="610236"/>
      </dsp:txXfrm>
    </dsp:sp>
    <dsp:sp modelId="{C3CE1EC2-3DE5-444F-A6D7-C492236E658C}">
      <dsp:nvSpPr>
        <dsp:cNvPr id="0" name=""/>
        <dsp:cNvSpPr/>
      </dsp:nvSpPr>
      <dsp:spPr>
        <a:xfrm>
          <a:off x="0" y="5146192"/>
          <a:ext cx="9048327" cy="6762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Evropská Unie 28 států, NATO 29 států </a:t>
          </a:r>
          <a:r>
            <a:rPr lang="cs-CZ" sz="1700" kern="1200" dirty="0"/>
            <a:t>…. Rusko v posledních letech brání integraci </a:t>
          </a:r>
          <a:endParaRPr lang="en-US" sz="1700" kern="1200" dirty="0"/>
        </a:p>
      </dsp:txBody>
      <dsp:txXfrm>
        <a:off x="33012" y="5179204"/>
        <a:ext cx="8982303" cy="610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61E5-9A9F-44B0-A411-3CADB8B3A623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58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0855E-6C81-4B48-AB5D-7E2F0DC55393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038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90FA-8258-4E2D-9D99-C204E55492AD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7007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BAE77C-15A5-4AE9-B360-E1467D14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9D75B8-389F-46BB-B877-1922CEA2A68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9188F4-3E19-48D6-92EF-E68D70744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2DF3C6-1D09-42A7-88AC-2CB321B1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8DA405-9243-4383-9C9D-B17FEC730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B63551-08FF-436C-BE45-0263F94CE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1D2D95A-6709-4C51-8032-1C87AA893D6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1608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556C-E3A7-44E7-BE99-A4388613C024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802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1F8B-51E2-4874-A6B4-E3C05C92DB13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4010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CC35-1838-4CD6-B112-BC688F20E65A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239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40C0-0BC1-4B66-B738-C338E2044149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729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7CFA-0BA7-4D88-98C6-3AD569D3DAC3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765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8FB7C-A54F-4CD2-8B12-2A1697ABB370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881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B860-9E94-4156-9E97-75798FEAEE84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546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0E6F3-F818-4B56-B5C6-5FDE991FA2FA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9660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D556C-E3A7-44E7-BE99-A4388613C024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131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U8nnrSlbvIU" TargetMode="Externa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www.alpy.net/walp/obr/001n.jpg" TargetMode="External"/><Relationship Id="rId7" Type="http://schemas.openxmlformats.org/officeDocument/2006/relationships/image" Target="http://www.national-geographic.cz/images/fotky/geologie1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emf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evropa">
            <a:extLst>
              <a:ext uri="{FF2B5EF4-FFF2-40B4-BE49-F238E27FC236}">
                <a16:creationId xmlns:a16="http://schemas.microsoft.com/office/drawing/2014/main" id="{EA6B2297-E62A-4897-AECC-0B6A47FD6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7" b="586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E8DE5A24-C796-4E2A-B1BD-297B2F861C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latin typeface="Arial Black" panose="020B0A04020102020204" pitchFamily="34" charset="0"/>
              </a:rPr>
              <a:t>EVROPA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A28A91A-A57F-4006-822A-D93179AB8F8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 fontScale="85000" lnSpcReduction="10000"/>
          </a:bodyPr>
          <a:lstStyle/>
          <a:p>
            <a:r>
              <a:rPr lang="cs-CZ" altLang="cs-CZ" sz="2000" b="1" dirty="0">
                <a:latin typeface="Arial Black" panose="020B0A04020102020204" pitchFamily="34" charset="0"/>
              </a:rPr>
              <a:t>Historie, poloha, rozloha, hranice </a:t>
            </a:r>
            <a:br>
              <a:rPr lang="cs-CZ" altLang="cs-CZ" sz="2000" b="1" dirty="0">
                <a:latin typeface="Arial Black" panose="020B0A04020102020204" pitchFamily="34" charset="0"/>
              </a:rPr>
            </a:br>
            <a:r>
              <a:rPr lang="cs-CZ" altLang="cs-CZ" sz="2000" b="1" dirty="0">
                <a:latin typeface="Arial Black" panose="020B0A04020102020204" pitchFamily="34" charset="0"/>
              </a:rPr>
              <a:t>členitost, povrch …</a:t>
            </a:r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4" name="Rectangle 74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13CA96-C2EB-40F4-B9A0-FC0DB388D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49" y="332656"/>
            <a:ext cx="511378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b="1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Starověké civilizace </a:t>
            </a:r>
            <a:r>
              <a:rPr lang="cs-CZ" sz="3200" b="1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/říční „v okolí řek“/</a:t>
            </a:r>
            <a:endParaRPr lang="cs-CZ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960CDEA-C8E3-49DC-B9D0-C3E973D85318}"/>
              </a:ext>
            </a:extLst>
          </p:cNvPr>
          <p:cNvSpPr txBox="1"/>
          <p:nvPr/>
        </p:nvSpPr>
        <p:spPr>
          <a:xfrm>
            <a:off x="572163" y="1686807"/>
            <a:ext cx="5257799" cy="46865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  <a:effectLst/>
              </a:rPr>
              <a:t>Eufrat, Tigris (Mezopotámie) </a:t>
            </a:r>
            <a:r>
              <a:rPr lang="cs-CZ" sz="2800" dirty="0">
                <a:effectLst/>
              </a:rPr>
              <a:t>dnes Irák … Sumerské městské státy cca 4000 př.n.l.</a:t>
            </a:r>
            <a:endParaRPr lang="cs-CZ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  <a:effectLst/>
              </a:rPr>
              <a:t>Nil, Starověký Egypt</a:t>
            </a:r>
            <a:r>
              <a:rPr lang="cs-CZ" sz="2800" dirty="0">
                <a:effectLst/>
              </a:rPr>
              <a:t>, cca 3000 př.n.l.;</a:t>
            </a:r>
            <a:endParaRPr lang="cs-CZ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  <a:effectLst/>
              </a:rPr>
              <a:t>Indus a Ganga, starověká Indie</a:t>
            </a:r>
            <a:r>
              <a:rPr lang="cs-CZ" sz="2800" dirty="0">
                <a:effectLst/>
              </a:rPr>
              <a:t>, </a:t>
            </a:r>
            <a:br>
              <a:rPr lang="cs-CZ" sz="2800" dirty="0">
                <a:effectLst/>
              </a:rPr>
            </a:br>
            <a:r>
              <a:rPr lang="cs-CZ" sz="2800" dirty="0">
                <a:effectLst/>
              </a:rPr>
              <a:t>cca 700 př.n.l.</a:t>
            </a:r>
            <a:endParaRPr lang="cs-CZ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  <a:effectLst/>
              </a:rPr>
              <a:t>Dlouhá a Žlutá řeka, Čína</a:t>
            </a:r>
            <a:r>
              <a:rPr lang="cs-CZ" sz="2800" dirty="0">
                <a:effectLst/>
              </a:rPr>
              <a:t>, </a:t>
            </a:r>
            <a:br>
              <a:rPr lang="cs-CZ" sz="2800" dirty="0">
                <a:effectLst/>
              </a:rPr>
            </a:br>
            <a:r>
              <a:rPr lang="cs-CZ" sz="2800" dirty="0"/>
              <a:t>Cca </a:t>
            </a:r>
            <a:r>
              <a:rPr lang="cs-CZ" sz="2800" dirty="0">
                <a:effectLst/>
              </a:rPr>
              <a:t>1700 př.n.l.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  <a:effectLst/>
              </a:rPr>
              <a:t>Starověké Řecko</a:t>
            </a:r>
            <a:r>
              <a:rPr lang="cs-CZ" sz="2800" dirty="0">
                <a:effectLst/>
              </a:rPr>
              <a:t>, </a:t>
            </a:r>
            <a:br>
              <a:rPr lang="cs-CZ" sz="2800" dirty="0">
                <a:effectLst/>
              </a:rPr>
            </a:br>
            <a:r>
              <a:rPr lang="cs-CZ" sz="2800" dirty="0">
                <a:effectLst/>
              </a:rPr>
              <a:t>5. - 6.st.př.n.l. </a:t>
            </a:r>
            <a:br>
              <a:rPr lang="cs-CZ" sz="2800" dirty="0">
                <a:effectLst/>
              </a:rPr>
            </a:br>
            <a:r>
              <a:rPr lang="cs-CZ" sz="2800" dirty="0">
                <a:effectLst/>
              </a:rPr>
              <a:t>Středozemní moře</a:t>
            </a:r>
            <a:endParaRPr lang="cs-CZ" sz="2800" dirty="0"/>
          </a:p>
        </p:txBody>
      </p:sp>
      <p:pic>
        <p:nvPicPr>
          <p:cNvPr id="4098" name="Picture 2" descr="Mezopotámie – Blízký Východ ve Starověku – Sumerové, Akkadská říše, Asýrie,  Babylon a Ostatní – Skompasem.cz">
            <a:extLst>
              <a:ext uri="{FF2B5EF4-FFF2-40B4-BE49-F238E27FC236}">
                <a16:creationId xmlns:a16="http://schemas.microsoft.com/office/drawing/2014/main" id="{8CEB5A9C-5AEC-4368-AC3B-A89297357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r="11424" b="-2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Arc 7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02" name="Picture 6" descr="Starověké Řecko mapa mykény - Mapa starověkém Řecku, mykény (Jižní Evropa -  Evropa)">
            <a:extLst>
              <a:ext uri="{FF2B5EF4-FFF2-40B4-BE49-F238E27FC236}">
                <a16:creationId xmlns:a16="http://schemas.microsoft.com/office/drawing/2014/main" id="{2A82C907-7B89-46EE-959E-86D6DB816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r="6776" b="2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arappská kultura – Wikipedie">
            <a:extLst>
              <a:ext uri="{FF2B5EF4-FFF2-40B4-BE49-F238E27FC236}">
                <a16:creationId xmlns:a16="http://schemas.microsoft.com/office/drawing/2014/main" id="{8FE5D690-7BA1-4299-A87D-F53F96DC4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r="27755" b="4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243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C3F8BD-C1D6-4671-A539-69AF2FDD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02" y="116632"/>
            <a:ext cx="4608512" cy="1152128"/>
          </a:xfrm>
        </p:spPr>
        <p:txBody>
          <a:bodyPr>
            <a:normAutofit/>
          </a:bodyPr>
          <a:lstStyle/>
          <a:p>
            <a:r>
              <a:rPr lang="cs-CZ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Historie Evropy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9DF5E8A-CBD0-40BC-8959-1CCD7B1741B9}"/>
              </a:ext>
            </a:extLst>
          </p:cNvPr>
          <p:cNvSpPr txBox="1"/>
          <p:nvPr/>
        </p:nvSpPr>
        <p:spPr>
          <a:xfrm>
            <a:off x="499288" y="980728"/>
            <a:ext cx="487050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Antická civilizace </a:t>
            </a:r>
            <a:b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(starověké Řecko 5-6.st.př. n.l.)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Říše Římská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její pád okolo 1.st.n.l.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Rozvoj a šíření křesťanství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sv.Augustin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(učitel západu), Tomáš Akvinský (rozum a víra), významná etnika Keltové, Germáni, Slované;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Dominance díky kolonizaci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– 20. století;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Kulturní nadřazenost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skrze technologický pokrok;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Dominance 5ti mocností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konce 19.století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Zhroucení systému po 1.světové válce</a:t>
            </a:r>
            <a:b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vyčerpání mocností válkami</a:t>
            </a:r>
            <a:br>
              <a:rPr lang="cs-CZ" sz="2000" dirty="0"/>
            </a:b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Říjnová revoluce;</a:t>
            </a:r>
            <a:b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studená válka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Rusko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USA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/;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6611935-1767-415C-A947-3E2E57C89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" r="8296"/>
          <a:stretch/>
        </p:blipFill>
        <p:spPr bwMode="auto">
          <a:xfrm>
            <a:off x="5473059" y="74620"/>
            <a:ext cx="6664530" cy="367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 pole 2">
            <a:extLst>
              <a:ext uri="{FF2B5EF4-FFF2-40B4-BE49-F238E27FC236}">
                <a16:creationId xmlns:a16="http://schemas.microsoft.com/office/drawing/2014/main" id="{760D847A-BC79-40DA-92C0-87AB869BA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431" y="5482859"/>
            <a:ext cx="685800" cy="295275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Anglie</a:t>
            </a:r>
          </a:p>
        </p:txBody>
      </p:sp>
      <p:sp>
        <p:nvSpPr>
          <p:cNvPr id="12" name="Textové pole 2">
            <a:extLst>
              <a:ext uri="{FF2B5EF4-FFF2-40B4-BE49-F238E27FC236}">
                <a16:creationId xmlns:a16="http://schemas.microsoft.com/office/drawing/2014/main" id="{9413C9D8-041E-4D63-BE41-E24CB3DAE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331" y="5060107"/>
            <a:ext cx="685800" cy="295275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Francie</a:t>
            </a:r>
          </a:p>
        </p:txBody>
      </p:sp>
      <p:sp>
        <p:nvSpPr>
          <p:cNvPr id="13" name="Textové pole 2">
            <a:extLst>
              <a:ext uri="{FF2B5EF4-FFF2-40B4-BE49-F238E27FC236}">
                <a16:creationId xmlns:a16="http://schemas.microsoft.com/office/drawing/2014/main" id="{FDFB5BF0-E624-46E7-954B-AA6AE866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0495" y="4597778"/>
            <a:ext cx="1285875" cy="295275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Německo (Prusko)</a:t>
            </a:r>
          </a:p>
        </p:txBody>
      </p:sp>
      <p:sp>
        <p:nvSpPr>
          <p:cNvPr id="14" name="Textové pole 2">
            <a:extLst>
              <a:ext uri="{FF2B5EF4-FFF2-40B4-BE49-F238E27FC236}">
                <a16:creationId xmlns:a16="http://schemas.microsoft.com/office/drawing/2014/main" id="{8CEFA8D8-7C1C-41E4-A558-3A271F8A8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4244" y="4195297"/>
            <a:ext cx="1295400" cy="295275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Rakousko-Uhersko</a:t>
            </a:r>
          </a:p>
        </p:txBody>
      </p:sp>
      <p:sp>
        <p:nvSpPr>
          <p:cNvPr id="15" name="Textové pole 2">
            <a:extLst>
              <a:ext uri="{FF2B5EF4-FFF2-40B4-BE49-F238E27FC236}">
                <a16:creationId xmlns:a16="http://schemas.microsoft.com/office/drawing/2014/main" id="{FC9AF9EF-FC15-4E80-8268-1C6786A09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121" y="3451039"/>
            <a:ext cx="685800" cy="295275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Rusko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4AC8712-E3C7-4102-93E2-1A6FF88FE56D}"/>
              </a:ext>
            </a:extLst>
          </p:cNvPr>
          <p:cNvSpPr txBox="1"/>
          <p:nvPr/>
        </p:nvSpPr>
        <p:spPr>
          <a:xfrm>
            <a:off x="7176120" y="3889187"/>
            <a:ext cx="44560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Západní svět hledá cestu k centralizaci (Evropská unie, NATO, Euro), ekonomicky </a:t>
            </a:r>
            <a:br>
              <a:rPr lang="cs-CZ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mocensky zatlačena Evropa Spojenými státy americkými:</a:t>
            </a:r>
            <a:r>
              <a: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Proč?</a:t>
            </a:r>
            <a:endParaRPr lang="cs-CZ" sz="2800" dirty="0"/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EB219ED1-9B36-4B2C-B969-81CF0A1AFA1A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523333" y="3598677"/>
            <a:ext cx="999788" cy="934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3D4EB41F-8A46-463D-9F2E-B50ECA2373B2}"/>
              </a:ext>
            </a:extLst>
          </p:cNvPr>
          <p:cNvCxnSpPr/>
          <p:nvPr/>
        </p:nvCxnSpPr>
        <p:spPr>
          <a:xfrm flipV="1">
            <a:off x="3542521" y="4342934"/>
            <a:ext cx="819731" cy="147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7B93FC5C-B4C2-4C17-A474-671AA60088F8}"/>
              </a:ext>
            </a:extLst>
          </p:cNvPr>
          <p:cNvCxnSpPr/>
          <p:nvPr/>
        </p:nvCxnSpPr>
        <p:spPr>
          <a:xfrm>
            <a:off x="3538923" y="4490572"/>
            <a:ext cx="1411572" cy="254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F614E12A-D86C-4DCE-B313-7B51493E8535}"/>
              </a:ext>
            </a:extLst>
          </p:cNvPr>
          <p:cNvCxnSpPr/>
          <p:nvPr/>
        </p:nvCxnSpPr>
        <p:spPr>
          <a:xfrm>
            <a:off x="3542521" y="4505035"/>
            <a:ext cx="1644810" cy="722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322D1E54-A89C-4C3F-BB82-48632224BFBE}"/>
              </a:ext>
            </a:extLst>
          </p:cNvPr>
          <p:cNvCxnSpPr>
            <a:endCxn id="11" idx="1"/>
          </p:cNvCxnSpPr>
          <p:nvPr/>
        </p:nvCxnSpPr>
        <p:spPr>
          <a:xfrm>
            <a:off x="3538923" y="4532978"/>
            <a:ext cx="1305508" cy="1097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842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C33301-9FDF-415C-845C-45206CCD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42" y="1019273"/>
            <a:ext cx="2474830" cy="4795408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</a:rPr>
              <a:t>Krátce historie posledních 100 let Evropy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7A807C9-551C-4223-86E3-41E06519F7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030052"/>
              </p:ext>
            </p:extLst>
          </p:nvPr>
        </p:nvGraphicFramePr>
        <p:xfrm>
          <a:off x="3143672" y="470925"/>
          <a:ext cx="9048327" cy="5892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0186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Výsledek obrázku pro náboženství evropa">
            <a:extLst>
              <a:ext uri="{FF2B5EF4-FFF2-40B4-BE49-F238E27FC236}">
                <a16:creationId xmlns:a16="http://schemas.microsoft.com/office/drawing/2014/main" id="{B7B134DD-C1CF-4C66-BE3C-8DBB85800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" b="1"/>
          <a:stretch/>
        </p:blipFill>
        <p:spPr bwMode="auto">
          <a:xfrm>
            <a:off x="3071665" y="0"/>
            <a:ext cx="95582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8C2BD8C8-C1C0-4ED9-8B8B-02215C854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059" y="4856737"/>
            <a:ext cx="5688632" cy="1996579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 Black" panose="020B0A04020102020204" pitchFamily="34" charset="0"/>
                <a:cs typeface="Aharoni" panose="020B0604020202020204" pitchFamily="2" charset="-79"/>
              </a:rPr>
              <a:t>Co Evropu spojuje </a:t>
            </a:r>
            <a:br>
              <a:rPr lang="en-US" b="1" dirty="0">
                <a:latin typeface="Arial Black" panose="020B0A04020102020204" pitchFamily="34" charset="0"/>
                <a:cs typeface="Aharoni" panose="020B0604020202020204" pitchFamily="2" charset="-79"/>
              </a:rPr>
            </a:br>
            <a:r>
              <a:rPr lang="cs-CZ" b="1" dirty="0">
                <a:latin typeface="Arial Black" panose="020B0A04020102020204" pitchFamily="34" charset="0"/>
                <a:cs typeface="Aharoni" panose="020B0604020202020204" pitchFamily="2" charset="-79"/>
              </a:rPr>
              <a:t>a </a:t>
            </a:r>
            <a:r>
              <a:rPr lang="en-US" b="1" dirty="0">
                <a:latin typeface="Arial Black" panose="020B0A04020102020204" pitchFamily="34" charset="0"/>
                <a:cs typeface="Aharoni" panose="020B0604020202020204" pitchFamily="2" charset="-79"/>
              </a:rPr>
              <a:t>co </a:t>
            </a:r>
            <a:r>
              <a:rPr lang="cs-CZ" b="1" dirty="0">
                <a:latin typeface="Arial Black" panose="020B0A04020102020204" pitchFamily="34" charset="0"/>
                <a:cs typeface="Aharoni" panose="020B0604020202020204" pitchFamily="2" charset="-79"/>
              </a:rPr>
              <a:t>rozděluje?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BDF243A-3833-4A5A-A0C3-5554F45AF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322" y="332474"/>
            <a:ext cx="3868737" cy="379685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latin typeface="Arial Black" panose="020B0A04020102020204" pitchFamily="34" charset="0"/>
              </a:rPr>
              <a:t>Společné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85DA0EF-F41E-47B0-A8FC-C13E819EB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322" y="712234"/>
            <a:ext cx="4304614" cy="349151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cs-CZ" sz="1800" dirty="0"/>
              <a:t>Příznivé přírodní podmínky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Nerostné suroviny částečně vyčerpány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Nízká porodnost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Vysoká střední délka života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Nízká kojenecké úmrtnost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Vysoká životní úroveň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60</a:t>
            </a:r>
            <a:r>
              <a:rPr lang="en-US" sz="1800" dirty="0"/>
              <a:t>% </a:t>
            </a:r>
            <a:r>
              <a:rPr lang="cs-CZ" sz="1800" dirty="0"/>
              <a:t>lidí pracujících ve službách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Vysoce efektivní zemědělství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Vysoce funkční doprava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Společná historie, tradice, kořeny</a:t>
            </a:r>
          </a:p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7195EEB3-32FD-4DA8-A03B-37B3BD26C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2322" y="4175352"/>
            <a:ext cx="3887788" cy="379685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latin typeface="Arial Black" panose="020B0A04020102020204" pitchFamily="34" charset="0"/>
              </a:rPr>
              <a:t>Rozdílné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4B1D860-BD2E-4E25-A754-31E143A4BA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2322" y="4545669"/>
            <a:ext cx="3887788" cy="199657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dirty="0"/>
              <a:t>Kulturní odlišnosti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Jazyky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Národnosti</a:t>
            </a:r>
          </a:p>
          <a:p>
            <a:pPr>
              <a:spcBef>
                <a:spcPts val="600"/>
              </a:spcBef>
            </a:pPr>
            <a:r>
              <a:rPr lang="cs-CZ" sz="1800" b="1" dirty="0">
                <a:solidFill>
                  <a:srgbClr val="FF0000"/>
                </a:solidFill>
              </a:rPr>
              <a:t>Náboženství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Ekonomická úroveň klesá od západu k východu, od severu k jihu</a:t>
            </a:r>
          </a:p>
        </p:txBody>
      </p:sp>
    </p:spTree>
    <p:extLst>
      <p:ext uri="{BB962C8B-B14F-4D97-AF65-F5344CB8AC3E}">
        <p14:creationId xmlns:p14="http://schemas.microsoft.com/office/powerpoint/2010/main" val="957137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>
            <a:extLst>
              <a:ext uri="{FF2B5EF4-FFF2-40B4-BE49-F238E27FC236}">
                <a16:creationId xmlns:a16="http://schemas.microsoft.com/office/drawing/2014/main" id="{B2FF0A85-60BF-4444-9902-CE8BE16AF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29" y="332657"/>
            <a:ext cx="3651467" cy="14401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400" b="1" u="sng" dirty="0">
                <a:latin typeface="+mj-lt"/>
                <a:ea typeface="+mj-ea"/>
                <a:cs typeface="+mj-cs"/>
              </a:rPr>
              <a:t>Rozloha Evropy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87944A4C-4080-4299-8ABF-1B2CF9EF23B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48931" y="1556792"/>
            <a:ext cx="3862893" cy="4968552"/>
          </a:xfr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sz="2200" b="1" dirty="0"/>
              <a:t>2. nejmenší světadíl </a:t>
            </a:r>
            <a:br>
              <a:rPr lang="cs-CZ" altLang="cs-CZ" sz="2200" dirty="0"/>
            </a:br>
            <a:r>
              <a:rPr lang="cs-CZ" altLang="cs-CZ" sz="2200" dirty="0"/>
              <a:t>po Austrálii;</a:t>
            </a:r>
          </a:p>
          <a:p>
            <a:r>
              <a:rPr lang="cs-CZ" altLang="cs-CZ" sz="2200" dirty="0"/>
              <a:t>představuje 7% z rozlohy </a:t>
            </a:r>
            <a:br>
              <a:rPr lang="cs-CZ" altLang="cs-CZ" sz="2200" dirty="0"/>
            </a:br>
            <a:r>
              <a:rPr lang="cs-CZ" altLang="cs-CZ" sz="2200" dirty="0"/>
              <a:t>veškeré pevniny;</a:t>
            </a:r>
          </a:p>
          <a:p>
            <a:r>
              <a:rPr lang="cs-CZ" altLang="cs-CZ" sz="2200" b="1" dirty="0"/>
              <a:t>nejnižší</a:t>
            </a:r>
            <a:r>
              <a:rPr lang="cs-CZ" altLang="cs-CZ" sz="2200" dirty="0"/>
              <a:t> průměrná </a:t>
            </a:r>
            <a:br>
              <a:rPr lang="cs-CZ" altLang="cs-CZ" sz="2200" dirty="0"/>
            </a:br>
            <a:r>
              <a:rPr lang="cs-CZ" altLang="cs-CZ" sz="2200" dirty="0"/>
              <a:t>nadmořská výška /cca 300 m/;</a:t>
            </a:r>
          </a:p>
          <a:p>
            <a:r>
              <a:rPr lang="cs-CZ" altLang="cs-CZ" sz="2200" b="1" dirty="0"/>
              <a:t>nejčlenitější</a:t>
            </a:r>
            <a:r>
              <a:rPr lang="cs-CZ" altLang="cs-CZ" sz="2200" dirty="0"/>
              <a:t> pobřeží;</a:t>
            </a:r>
          </a:p>
          <a:p>
            <a:r>
              <a:rPr lang="cs-CZ" altLang="cs-CZ" sz="2200" dirty="0"/>
              <a:t>největší </a:t>
            </a:r>
            <a:r>
              <a:rPr lang="cs-CZ" altLang="cs-CZ" sz="2200" b="1" dirty="0"/>
              <a:t>hustota</a:t>
            </a:r>
            <a:r>
              <a:rPr lang="cs-CZ" altLang="cs-CZ" sz="2200" dirty="0"/>
              <a:t> zalidnění;</a:t>
            </a:r>
          </a:p>
          <a:p>
            <a:r>
              <a:rPr lang="cs-CZ" altLang="cs-CZ" sz="2200" dirty="0"/>
              <a:t>východní a severní polokoule</a:t>
            </a:r>
          </a:p>
          <a:p>
            <a:r>
              <a:rPr lang="cs-CZ" altLang="cs-CZ" sz="2200" b="1" dirty="0"/>
              <a:t>nultý poledník </a:t>
            </a:r>
            <a:r>
              <a:rPr lang="cs-CZ" altLang="cs-CZ" sz="2200" dirty="0"/>
              <a:t>prochází Londýnem /světový čas/</a:t>
            </a:r>
          </a:p>
          <a:p>
            <a:r>
              <a:rPr lang="cs-CZ" altLang="cs-CZ" sz="2200" dirty="0"/>
              <a:t>3 časová pásma /Moskva +3/</a:t>
            </a:r>
          </a:p>
          <a:p>
            <a:endParaRPr lang="cs-CZ" altLang="cs-CZ" sz="2000" u="sng" dirty="0"/>
          </a:p>
          <a:p>
            <a:endParaRPr lang="en-US" altLang="cs-CZ" sz="1800" u="sng" dirty="0"/>
          </a:p>
          <a:p>
            <a:endParaRPr lang="en-US" altLang="cs-CZ" sz="1800" u="sng" dirty="0"/>
          </a:p>
          <a:p>
            <a:endParaRPr lang="en-US" altLang="cs-CZ" sz="1800" u="sng" dirty="0"/>
          </a:p>
          <a:p>
            <a:endParaRPr lang="en-US" altLang="cs-CZ" sz="1800" u="sng" dirty="0"/>
          </a:p>
          <a:p>
            <a:endParaRPr lang="en-US" altLang="cs-CZ" sz="1800" u="sng" dirty="0"/>
          </a:p>
          <a:p>
            <a:endParaRPr lang="en-US" altLang="cs-CZ" sz="1800" u="sng" dirty="0"/>
          </a:p>
          <a:p>
            <a:endParaRPr lang="en-US" altLang="cs-CZ" sz="1800" u="sng" dirty="0"/>
          </a:p>
        </p:txBody>
      </p:sp>
      <p:pic>
        <p:nvPicPr>
          <p:cNvPr id="3078" name="Picture 6" descr="aust-europe-map">
            <a:extLst>
              <a:ext uri="{FF2B5EF4-FFF2-40B4-BE49-F238E27FC236}">
                <a16:creationId xmlns:a16="http://schemas.microsoft.com/office/drawing/2014/main" id="{6A94E896-8994-45AD-8E26-81A9B0DAD54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r="23366" b="-1"/>
          <a:stretch/>
        </p:blipFill>
        <p:spPr>
          <a:xfrm>
            <a:off x="4639056" y="0"/>
            <a:ext cx="7552944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45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C01912-830D-4F13-A1DC-1A8F1233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cs-CZ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Pásmový čas /1 hodina/ </a:t>
            </a:r>
            <a:r>
              <a:rPr lang="cs-CZ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soubor místních časů, 15° kolem daného poledníku, </a:t>
            </a:r>
            <a:br>
              <a:rPr lang="cs-CZ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cs-CZ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používající stejný čas.</a:t>
            </a:r>
            <a:br>
              <a:rPr lang="cs-CZ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cs-CZ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Obsah obrázku text, mapa&#10;&#10;Popis byl vytvořen automaticky">
            <a:extLst>
              <a:ext uri="{FF2B5EF4-FFF2-40B4-BE49-F238E27FC236}">
                <a16:creationId xmlns:a16="http://schemas.microsoft.com/office/drawing/2014/main" id="{B6C94F09-A647-4A97-A66A-5FF464C0D9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t="-2725" r="41" b="-187"/>
          <a:stretch/>
        </p:blipFill>
        <p:spPr bwMode="auto">
          <a:xfrm>
            <a:off x="327547" y="188640"/>
            <a:ext cx="7058306" cy="424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58CF03-F273-47C2-938C-8FFEE8314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548680"/>
            <a:ext cx="3424739" cy="56166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Základním časovým pásmem je okolí nultého poledníku Londýn, Anglie. </a:t>
            </a:r>
            <a:r>
              <a:rPr lang="cs-CZ" sz="2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Greenwichský čas </a:t>
            </a:r>
            <a:br>
              <a:rPr lang="cs-CZ" sz="2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lang="cs-CZ" sz="24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(dnes označován UTC).</a:t>
            </a:r>
          </a:p>
          <a:p>
            <a:r>
              <a:rPr lang="cs-CZ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Ostatní časová pásma jsou popsána rozdílem počtu hodin, o které se v nich platný čas liší od UTC (+) východ</a:t>
            </a:r>
            <a:r>
              <a:rPr lang="cs-CZ" sz="2400" dirty="0">
                <a:solidFill>
                  <a:srgbClr val="FFFFFF"/>
                </a:solidFill>
              </a:rPr>
              <a:t> 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(</a:t>
            </a:r>
            <a:r>
              <a:rPr lang="cs-CZ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-) západ. </a:t>
            </a:r>
          </a:p>
          <a:p>
            <a:r>
              <a:rPr lang="cs-CZ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 praktických důvodů se tvary časových pásem přizpůsobují hranicím států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6670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ýsledek obrázku pro berlínská zeď">
            <a:extLst>
              <a:ext uri="{FF2B5EF4-FFF2-40B4-BE49-F238E27FC236}">
                <a16:creationId xmlns:a16="http://schemas.microsoft.com/office/drawing/2014/main" id="{ED6381E6-756F-4402-B151-CDD7A0932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4" r="-3" b="31729"/>
          <a:stretch/>
        </p:blipFill>
        <p:spPr bwMode="auto"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1970euro">
            <a:extLst>
              <a:ext uri="{FF2B5EF4-FFF2-40B4-BE49-F238E27FC236}">
                <a16:creationId xmlns:a16="http://schemas.microsoft.com/office/drawing/2014/main" id="{8D5BFD0E-17F7-43F5-90F6-4A5C608291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20286" b="14850"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Výsledek obrázku pro železná opona">
            <a:extLst>
              <a:ext uri="{FF2B5EF4-FFF2-40B4-BE49-F238E27FC236}">
                <a16:creationId xmlns:a16="http://schemas.microsoft.com/office/drawing/2014/main" id="{AD625BB4-BE56-4515-9602-6E3CDC87C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" b="711"/>
          <a:stretch/>
        </p:blipFill>
        <p:spPr bwMode="auto"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E31199-4642-4B92-B294-F955C5DA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67" y="216575"/>
            <a:ext cx="5088040" cy="9756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b="1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Železná opona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241C54A-FB5C-4FC0-BA84-2A95CD0501FA}"/>
              </a:ext>
            </a:extLst>
          </p:cNvPr>
          <p:cNvSpPr txBox="1"/>
          <p:nvPr/>
        </p:nvSpPr>
        <p:spPr>
          <a:xfrm>
            <a:off x="426782" y="1041824"/>
            <a:ext cx="6173274" cy="2718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00050" indent="-3429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neprostupná hranice mezi západním a východním blokem v době „studené války“</a:t>
            </a:r>
          </a:p>
          <a:p>
            <a:pPr marL="400050" indent="-3429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pod vlivem USA, západní blok, </a:t>
            </a:r>
            <a:r>
              <a:rPr lang="cs-CZ" sz="2400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NATO;</a:t>
            </a:r>
          </a:p>
          <a:p>
            <a:pPr marL="400050" indent="-3429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pod vlivem SSSR – východní blok, </a:t>
            </a:r>
            <a:br>
              <a:rPr lang="cs-CZ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cs-CZ" sz="2400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Varšavská smlouva;</a:t>
            </a:r>
          </a:p>
          <a:p>
            <a:pPr marL="400050" indent="-3429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Symbolem se stala </a:t>
            </a:r>
            <a:r>
              <a:rPr lang="cs-CZ" sz="2400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Berlínská zeď 1961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4EA2AF4D-B4A1-4F97-A453-EF6A324DB29E}"/>
              </a:ext>
            </a:extLst>
          </p:cNvPr>
          <p:cNvSpPr/>
          <p:nvPr/>
        </p:nvSpPr>
        <p:spPr>
          <a:xfrm>
            <a:off x="551384" y="3739933"/>
            <a:ext cx="6912768" cy="2660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cs-CZ" sz="2400" b="1" dirty="0">
                <a:solidFill>
                  <a:schemeClr val="bg2"/>
                </a:solidFill>
              </a:rPr>
              <a:t>V ČR neprostupná hranice od roku 1952</a:t>
            </a:r>
            <a:r>
              <a:rPr lang="cs-CZ" sz="2400" dirty="0">
                <a:solidFill>
                  <a:schemeClr val="bg2"/>
                </a:solidFill>
              </a:rPr>
              <a:t> jako reakce na útěky lidí přes hranici, 2 – 10 km zóna </a:t>
            </a:r>
            <a:r>
              <a:rPr lang="cs-CZ" sz="2400" b="1" dirty="0">
                <a:solidFill>
                  <a:schemeClr val="bg2"/>
                </a:solidFill>
              </a:rPr>
              <a:t>Systém 3 plotů /zakázané a hraniční pásmo/</a:t>
            </a:r>
            <a:r>
              <a:rPr lang="cs-CZ" sz="2400" dirty="0">
                <a:solidFill>
                  <a:schemeClr val="bg2"/>
                </a:solidFill>
              </a:rPr>
              <a:t> </a:t>
            </a:r>
            <a:br>
              <a:rPr lang="cs-CZ" sz="2400" dirty="0">
                <a:solidFill>
                  <a:schemeClr val="bg2"/>
                </a:solidFill>
              </a:rPr>
            </a:br>
            <a:r>
              <a:rPr lang="cs-CZ" sz="2400" dirty="0">
                <a:solidFill>
                  <a:schemeClr val="bg2"/>
                </a:solidFill>
              </a:rPr>
              <a:t>- 2,5 m vysoký ostnatý drát</a:t>
            </a:r>
          </a:p>
          <a:p>
            <a:pPr lvl="1"/>
            <a:r>
              <a:rPr lang="cs-CZ" sz="2400" dirty="0">
                <a:solidFill>
                  <a:schemeClr val="bg2"/>
                </a:solidFill>
              </a:rPr>
              <a:t>- Poté plot s vysokým napětím 3 000 – 6 000 V</a:t>
            </a:r>
            <a:br>
              <a:rPr lang="cs-CZ" sz="2400" dirty="0">
                <a:solidFill>
                  <a:schemeClr val="bg2"/>
                </a:solidFill>
              </a:rPr>
            </a:br>
            <a:r>
              <a:rPr lang="cs-CZ" sz="2400" dirty="0">
                <a:solidFill>
                  <a:schemeClr val="bg2"/>
                </a:solidFill>
              </a:rPr>
              <a:t>- třetí jako ochrana před zvěří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21B44D3-1E79-4193-87E7-601E16C07CA6}"/>
              </a:ext>
            </a:extLst>
          </p:cNvPr>
          <p:cNvSpPr/>
          <p:nvPr/>
        </p:nvSpPr>
        <p:spPr>
          <a:xfrm>
            <a:off x="5637514" y="6478670"/>
            <a:ext cx="28347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hlinkClick r:id="rId5"/>
              </a:rPr>
              <a:t>https://www.youtube.com/watch?v=U8nnrSlbvIU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252612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Varianty průběhu hranice mezi Evropou a Asií">
            <a:extLst>
              <a:ext uri="{FF2B5EF4-FFF2-40B4-BE49-F238E27FC236}">
                <a16:creationId xmlns:a16="http://schemas.microsoft.com/office/drawing/2014/main" id="{0F9A0EA2-2295-4C7E-8E59-5A4C446D9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503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ýsledek obrázku pro hranice evropa asie">
            <a:extLst>
              <a:ext uri="{FF2B5EF4-FFF2-40B4-BE49-F238E27FC236}">
                <a16:creationId xmlns:a16="http://schemas.microsoft.com/office/drawing/2014/main" id="{58CCB5F9-2BD7-4382-85A1-FA1294668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490" y="-1"/>
            <a:ext cx="8706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reeform 37">
            <a:extLst>
              <a:ext uri="{FF2B5EF4-FFF2-40B4-BE49-F238E27FC236}">
                <a16:creationId xmlns:a16="http://schemas.microsoft.com/office/drawing/2014/main" id="{7E6CA27E-BEE7-49F6-9FBE-99A7492AE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388" name="Picture 4" descr="Obsah obrázku hora, sníh, exteriér, příroda&#10;&#10;Popis byl vytvořen automaticky">
            <a:extLst>
              <a:ext uri="{FF2B5EF4-FFF2-40B4-BE49-F238E27FC236}">
                <a16:creationId xmlns:a16="http://schemas.microsoft.com/office/drawing/2014/main" id="{09834619-C755-4EE8-80A7-35C34F2C0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5" r="2132" b="9649"/>
          <a:stretch/>
        </p:blipFill>
        <p:spPr bwMode="auto"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5" name="Text Box 11">
            <a:extLst>
              <a:ext uri="{FF2B5EF4-FFF2-40B4-BE49-F238E27FC236}">
                <a16:creationId xmlns:a16="http://schemas.microsoft.com/office/drawing/2014/main" id="{9F418324-1E24-428A-8D91-3C9F1A2B0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30" y="365126"/>
            <a:ext cx="6856605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4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Hranice Evropy - Ural</a:t>
            </a:r>
            <a:endParaRPr lang="cs-CZ" sz="4400" kern="1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6386" name="Picture 2" descr="Obsah obrázku skála, zvíře, savci, medvěd&#10;&#10;Popis byl vytvořen automaticky">
            <a:extLst>
              <a:ext uri="{FF2B5EF4-FFF2-40B4-BE49-F238E27FC236}">
                <a16:creationId xmlns:a16="http://schemas.microsoft.com/office/drawing/2014/main" id="{A9589D5A-D325-414C-865A-6BCA64143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" r="1" b="10661"/>
          <a:stretch/>
        </p:blipFill>
        <p:spPr bwMode="auto">
          <a:xfrm>
            <a:off x="4791075" y="4357117"/>
            <a:ext cx="4570758" cy="2500884"/>
          </a:xfrm>
          <a:custGeom>
            <a:avLst/>
            <a:gdLst>
              <a:gd name="connsiteX0" fmla="*/ 1717230 w 4570758"/>
              <a:gd name="connsiteY0" fmla="*/ 0 h 2500884"/>
              <a:gd name="connsiteX1" fmla="*/ 4570758 w 4570758"/>
              <a:gd name="connsiteY1" fmla="*/ 0 h 2500884"/>
              <a:gd name="connsiteX2" fmla="*/ 3411951 w 4570758"/>
              <a:gd name="connsiteY2" fmla="*/ 2500884 h 2500884"/>
              <a:gd name="connsiteX3" fmla="*/ 3405728 w 4570758"/>
              <a:gd name="connsiteY3" fmla="*/ 2500884 h 2500884"/>
              <a:gd name="connsiteX4" fmla="*/ 2215937 w 4570758"/>
              <a:gd name="connsiteY4" fmla="*/ 2500884 h 2500884"/>
              <a:gd name="connsiteX5" fmla="*/ 565892 w 4570758"/>
              <a:gd name="connsiteY5" fmla="*/ 2500884 h 2500884"/>
              <a:gd name="connsiteX6" fmla="*/ 0 w 4570758"/>
              <a:gd name="connsiteY6" fmla="*/ 2500884 h 2500884"/>
              <a:gd name="connsiteX7" fmla="*/ 0 w 4570758"/>
              <a:gd name="connsiteY7" fmla="*/ 2500883 h 2500884"/>
              <a:gd name="connsiteX8" fmla="*/ 552186 w 4570758"/>
              <a:gd name="connsiteY8" fmla="*/ 2500883 h 2500884"/>
              <a:gd name="connsiteX9" fmla="*/ 558423 w 4570758"/>
              <a:gd name="connsiteY9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7DA4AF8-9C15-48A9-988D-07B8B415C3C6}"/>
              </a:ext>
            </a:extLst>
          </p:cNvPr>
          <p:cNvSpPr txBox="1"/>
          <p:nvPr/>
        </p:nvSpPr>
        <p:spPr>
          <a:xfrm>
            <a:off x="463530" y="2046145"/>
            <a:ext cx="5344437" cy="4811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u="sng" dirty="0">
                <a:solidFill>
                  <a:srgbClr val="FFFFFF"/>
                </a:solidFill>
              </a:rPr>
              <a:t>Ural /Uralské hory/</a:t>
            </a:r>
            <a:r>
              <a:rPr lang="cs-CZ" sz="2400" b="1" dirty="0">
                <a:solidFill>
                  <a:srgbClr val="FFFFFF"/>
                </a:solidFill>
              </a:rPr>
              <a:t> </a:t>
            </a:r>
            <a:r>
              <a:rPr lang="cs-CZ" sz="2400" dirty="0">
                <a:solidFill>
                  <a:srgbClr val="FFFFFF"/>
                </a:solidFill>
              </a:rPr>
              <a:t>se nachází v centrální části Ruska a odděluje evropské a asijské Rusko, současně je také geografickou hranicí mezi Evropou a Asií. </a:t>
            </a:r>
          </a:p>
          <a:p>
            <a:pPr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u="sng" dirty="0">
                <a:solidFill>
                  <a:srgbClr val="FFFFFF"/>
                </a:solidFill>
              </a:rPr>
              <a:t>nejvýznamnější Ruské pohoří</a:t>
            </a:r>
            <a:r>
              <a:rPr lang="cs-CZ" sz="2400" b="1" dirty="0">
                <a:solidFill>
                  <a:srgbClr val="FFFFFF"/>
                </a:solidFill>
              </a:rPr>
              <a:t> </a:t>
            </a:r>
            <a:r>
              <a:rPr lang="cs-CZ" sz="2400" dirty="0">
                <a:solidFill>
                  <a:srgbClr val="FFFFFF"/>
                </a:solidFill>
              </a:rPr>
              <a:t>táhnoucí v délce téměř 2 500 km ve směru 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sever-jih.</a:t>
            </a:r>
          </a:p>
          <a:p>
            <a:pPr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u="sng" dirty="0">
                <a:solidFill>
                  <a:srgbClr val="FFFFFF"/>
                </a:solidFill>
              </a:rPr>
              <a:t>rosomák sibiřský</a:t>
            </a:r>
            <a:r>
              <a:rPr lang="cs-CZ" sz="2400" dirty="0">
                <a:solidFill>
                  <a:srgbClr val="FFFFFF"/>
                </a:solidFill>
              </a:rPr>
              <a:t>, los, vlk, medvěd …</a:t>
            </a:r>
          </a:p>
          <a:p>
            <a:pPr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u="sng" dirty="0">
                <a:solidFill>
                  <a:srgbClr val="FFFFFF"/>
                </a:solidFill>
              </a:rPr>
              <a:t>těžký průmysl Ruska, nerostné suroviny</a:t>
            </a:r>
            <a:r>
              <a:rPr lang="cs-CZ" sz="2400" dirty="0">
                <a:solidFill>
                  <a:srgbClr val="FFFFFF"/>
                </a:solidFill>
              </a:rPr>
              <a:t> /železo, uhlí, zlato, nikl …/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>
              <a:solidFill>
                <a:srgbClr val="FFFFFF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>
              <a:solidFill>
                <a:srgbClr val="FFFFFF"/>
              </a:solidFill>
            </a:endParaRPr>
          </a:p>
        </p:txBody>
      </p:sp>
      <p:pic>
        <p:nvPicPr>
          <p:cNvPr id="11269" name="Picture 5" descr="Obsah obrázku text, mapa&#10;&#10;Popis byl vytvořen automaticky">
            <a:extLst>
              <a:ext uri="{FF2B5EF4-FFF2-40B4-BE49-F238E27FC236}">
                <a16:creationId xmlns:a16="http://schemas.microsoft.com/office/drawing/2014/main" id="{0F9A0EA2-2295-4C7E-8E59-5A4C446D9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2" r="-4" b="22553"/>
          <a:stretch/>
        </p:blipFill>
        <p:spPr bwMode="auto">
          <a:xfrm>
            <a:off x="7823674" y="4357117"/>
            <a:ext cx="4368327" cy="2500884"/>
          </a:xfrm>
          <a:custGeom>
            <a:avLst/>
            <a:gdLst>
              <a:gd name="connsiteX0" fmla="*/ 1717230 w 4368327"/>
              <a:gd name="connsiteY0" fmla="*/ 0 h 2500884"/>
              <a:gd name="connsiteX1" fmla="*/ 4368327 w 4368327"/>
              <a:gd name="connsiteY1" fmla="*/ 0 h 2500884"/>
              <a:gd name="connsiteX2" fmla="*/ 4368327 w 4368327"/>
              <a:gd name="connsiteY2" fmla="*/ 2500884 h 2500884"/>
              <a:gd name="connsiteX3" fmla="*/ 0 w 4368327"/>
              <a:gd name="connsiteY3" fmla="*/ 2500884 h 2500884"/>
              <a:gd name="connsiteX4" fmla="*/ 0 w 4368327"/>
              <a:gd name="connsiteY4" fmla="*/ 2500883 h 2500884"/>
              <a:gd name="connsiteX5" fmla="*/ 552186 w 4368327"/>
              <a:gd name="connsiteY5" fmla="*/ 2500883 h 2500884"/>
              <a:gd name="connsiteX6" fmla="*/ 558423 w 4368327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861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Výsledek obrázku pro kavkaz">
            <a:extLst>
              <a:ext uri="{FF2B5EF4-FFF2-40B4-BE49-F238E27FC236}">
                <a16:creationId xmlns:a16="http://schemas.microsoft.com/office/drawing/2014/main" id="{D99EAB49-39C3-406A-971C-8A965FEAC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6" r="-3" b="2996"/>
          <a:stretch/>
        </p:blipFill>
        <p:spPr bwMode="auto">
          <a:xfrm>
            <a:off x="5545323" y="10"/>
            <a:ext cx="6646675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Výsledek obrázku pro kavkaz">
            <a:extLst>
              <a:ext uri="{FF2B5EF4-FFF2-40B4-BE49-F238E27FC236}">
                <a16:creationId xmlns:a16="http://schemas.microsoft.com/office/drawing/2014/main" id="{FE7CE1AC-09ED-4F87-97F3-E1CA37672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3" b="8311"/>
          <a:stretch/>
        </p:blipFill>
        <p:spPr bwMode="auto">
          <a:xfrm>
            <a:off x="6672064" y="2286000"/>
            <a:ext cx="5519934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ýsledek obrázku pro kavkaz">
            <a:extLst>
              <a:ext uri="{FF2B5EF4-FFF2-40B4-BE49-F238E27FC236}">
                <a16:creationId xmlns:a16="http://schemas.microsoft.com/office/drawing/2014/main" id="{7B13AE43-7239-4118-A94E-9CC5EE87D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 b="6974"/>
          <a:stretch/>
        </p:blipFill>
        <p:spPr bwMode="auto">
          <a:xfrm>
            <a:off x="7795667" y="4572000"/>
            <a:ext cx="4396333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7D21E1-3ABA-4AAF-96F3-75501DD0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881844"/>
            <a:ext cx="6480719" cy="115212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4000" b="1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Hranice Evropy - Kavkaz</a:t>
            </a:r>
            <a:b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0989D63-5B57-446C-80E5-C57204A32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377" y="1628800"/>
            <a:ext cx="6120679" cy="51125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ru-RU" sz="2800" b="1" u="sng" dirty="0">
                <a:solidFill>
                  <a:srgbClr val="FF0000"/>
                </a:solidFill>
              </a:rPr>
              <a:t>… </a:t>
            </a:r>
            <a:r>
              <a:rPr lang="cs-CZ" sz="2800" b="1" u="sng" dirty="0">
                <a:solidFill>
                  <a:srgbClr val="FF0000"/>
                </a:solidFill>
              </a:rPr>
              <a:t>v užším pojetí Kavkaz</a:t>
            </a:r>
            <a:r>
              <a:rPr lang="cs-CZ" sz="2800" b="1" dirty="0">
                <a:solidFill>
                  <a:srgbClr val="FF0000"/>
                </a:solidFill>
              </a:rPr>
              <a:t> </a:t>
            </a:r>
            <a:r>
              <a:rPr lang="cs-CZ" sz="2800" b="1" dirty="0">
                <a:solidFill>
                  <a:srgbClr val="000000"/>
                </a:solidFill>
              </a:rPr>
              <a:t>je mohutná horská hradba </a:t>
            </a:r>
            <a:r>
              <a:rPr lang="cs-CZ" sz="2800" dirty="0">
                <a:solidFill>
                  <a:srgbClr val="000000"/>
                </a:solidFill>
              </a:rPr>
              <a:t>v jihozápadní Asii 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cs-CZ" sz="2800" dirty="0">
                <a:solidFill>
                  <a:srgbClr val="000000"/>
                </a:solidFill>
              </a:rPr>
              <a:t>mezi Černým a Kaspickým mořem, 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cs-CZ" sz="2800" dirty="0">
                <a:solidFill>
                  <a:srgbClr val="000000"/>
                </a:solidFill>
              </a:rPr>
              <a:t>která měří asi 1 200 km.</a:t>
            </a:r>
            <a:r>
              <a:rPr lang="cs-CZ" sz="2800" b="1" u="sng" dirty="0">
                <a:solidFill>
                  <a:srgbClr val="000000"/>
                </a:solidFill>
              </a:rPr>
              <a:t> </a:t>
            </a:r>
          </a:p>
          <a:p>
            <a:r>
              <a:rPr lang="ru-RU" sz="2800" b="1" u="sng" dirty="0">
                <a:solidFill>
                  <a:srgbClr val="FF0000"/>
                </a:solidFill>
              </a:rPr>
              <a:t>… </a:t>
            </a:r>
            <a:r>
              <a:rPr lang="cs-CZ" sz="2800" b="1" u="sng" dirty="0">
                <a:solidFill>
                  <a:srgbClr val="FF0000"/>
                </a:solidFill>
              </a:rPr>
              <a:t>v širším pojetí</a:t>
            </a:r>
            <a:r>
              <a:rPr lang="ru-RU" sz="2800" b="1" u="sng" dirty="0">
                <a:solidFill>
                  <a:srgbClr val="FF0000"/>
                </a:solidFill>
              </a:rPr>
              <a:t> </a:t>
            </a:r>
            <a:r>
              <a:rPr lang="cs-CZ" sz="2800" b="1" u="sng" dirty="0">
                <a:solidFill>
                  <a:srgbClr val="FF0000"/>
                </a:solidFill>
              </a:rPr>
              <a:t>Kavkazský region</a:t>
            </a:r>
            <a:r>
              <a:rPr lang="cs-CZ" sz="2800" b="1" dirty="0">
                <a:solidFill>
                  <a:srgbClr val="FF0000"/>
                </a:solidFill>
              </a:rPr>
              <a:t> </a:t>
            </a:r>
            <a:r>
              <a:rPr lang="cs-CZ" sz="2800" b="1" dirty="0">
                <a:solidFill>
                  <a:srgbClr val="000000"/>
                </a:solidFill>
              </a:rPr>
              <a:t>pak označení pro celou okolní oblast </a:t>
            </a:r>
            <a:r>
              <a:rPr lang="cs-CZ" sz="2800" dirty="0">
                <a:solidFill>
                  <a:srgbClr val="000000"/>
                </a:solidFill>
              </a:rPr>
              <a:t>mezi Černým a Kaspickým mořem, zahrnující </a:t>
            </a:r>
            <a:r>
              <a:rPr lang="cs-CZ" sz="2800" b="1" dirty="0">
                <a:solidFill>
                  <a:srgbClr val="000000"/>
                </a:solidFill>
              </a:rPr>
              <a:t>Gruzii, Arménii, Ázerbájdžán,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cs-CZ" sz="2800" b="1" dirty="0">
                <a:solidFill>
                  <a:srgbClr val="000000"/>
                </a:solidFill>
              </a:rPr>
              <a:t>Čečensko </a:t>
            </a:r>
            <a:r>
              <a:rPr lang="cs-CZ" sz="2800" dirty="0">
                <a:solidFill>
                  <a:srgbClr val="000000"/>
                </a:solidFill>
              </a:rPr>
              <a:t>a nejjižnější část Ruska. Také se sem dá zahrnout území </a:t>
            </a:r>
            <a:r>
              <a:rPr lang="cs-CZ" sz="2800" b="1" dirty="0">
                <a:solidFill>
                  <a:srgbClr val="000000"/>
                </a:solidFill>
              </a:rPr>
              <a:t>Jižní </a:t>
            </a:r>
            <a:r>
              <a:rPr lang="cs-CZ" sz="2800" b="1" dirty="0" err="1">
                <a:solidFill>
                  <a:srgbClr val="000000"/>
                </a:solidFill>
              </a:rPr>
              <a:t>Osetie</a:t>
            </a:r>
            <a:r>
              <a:rPr lang="cs-CZ" sz="2800" dirty="0">
                <a:solidFill>
                  <a:srgbClr val="000000"/>
                </a:solidFill>
              </a:rPr>
              <a:t>, či případně </a:t>
            </a:r>
            <a:r>
              <a:rPr lang="cs-CZ" sz="2800" b="1" dirty="0">
                <a:solidFill>
                  <a:srgbClr val="000000"/>
                </a:solidFill>
              </a:rPr>
              <a:t>Abcházie</a:t>
            </a:r>
            <a:r>
              <a:rPr lang="cs-CZ" sz="2800" dirty="0">
                <a:solidFill>
                  <a:srgbClr val="000000"/>
                </a:solidFill>
              </a:rPr>
              <a:t>. </a:t>
            </a:r>
            <a:r>
              <a:rPr lang="cs-CZ" sz="2800" dirty="0">
                <a:solidFill>
                  <a:schemeClr val="accent1"/>
                </a:solidFill>
              </a:rPr>
              <a:t>Tento region patří jazykově a kulturně k nejpestřejším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na světě.</a:t>
            </a:r>
            <a:endParaRPr lang="cs-CZ" sz="2800" b="1" dirty="0">
              <a:solidFill>
                <a:schemeClr val="accent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Zástupný text 3">
            <a:extLst>
              <a:ext uri="{FF2B5EF4-FFF2-40B4-BE49-F238E27FC236}">
                <a16:creationId xmlns:a16="http://schemas.microsoft.com/office/drawing/2014/main" id="{D539B6FE-B321-4F84-98C6-26E54B365A71}"/>
              </a:ext>
            </a:extLst>
          </p:cNvPr>
          <p:cNvSpPr txBox="1">
            <a:spLocks/>
          </p:cNvSpPr>
          <p:nvPr/>
        </p:nvSpPr>
        <p:spPr>
          <a:xfrm>
            <a:off x="839788" y="3187824"/>
            <a:ext cx="3932237" cy="2905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/>
              <a:t> </a:t>
            </a:r>
            <a:endParaRPr lang="en-US" b="1" dirty="0">
              <a:solidFill>
                <a:srgbClr val="000000"/>
              </a:solidFill>
            </a:endParaRPr>
          </a:p>
          <a:p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2C59DFD-E88E-412C-ACDF-F711B603C6BB}"/>
              </a:ext>
            </a:extLst>
          </p:cNvPr>
          <p:cNvSpPr txBox="1"/>
          <p:nvPr/>
        </p:nvSpPr>
        <p:spPr>
          <a:xfrm>
            <a:off x="10344473" y="388284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Elbrus 5642 m</a:t>
            </a:r>
          </a:p>
        </p:txBody>
      </p:sp>
    </p:spTree>
    <p:extLst>
      <p:ext uri="{BB962C8B-B14F-4D97-AF65-F5344CB8AC3E}">
        <p14:creationId xmlns:p14="http://schemas.microsoft.com/office/powerpoint/2010/main" val="446259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uvisející obrázek">
            <a:extLst>
              <a:ext uri="{FF2B5EF4-FFF2-40B4-BE49-F238E27FC236}">
                <a16:creationId xmlns:a16="http://schemas.microsoft.com/office/drawing/2014/main" id="{82F56816-8153-4A32-9BEC-D787AA67D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r="457" b="-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2DD79219-7C78-48F6-B220-E0D0EA8B7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Pevniny a oceány na Zemi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Rectangle 3">
            <a:extLst>
              <a:ext uri="{FF2B5EF4-FFF2-40B4-BE49-F238E27FC236}">
                <a16:creationId xmlns:a16="http://schemas.microsoft.com/office/drawing/2014/main" id="{555AE8B5-E1B8-4EF1-82F4-CF6A6EE96E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5516" y="3417573"/>
            <a:ext cx="5066428" cy="2619839"/>
          </a:xfrm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Souš</a:t>
            </a:r>
            <a:r>
              <a:rPr lang="ru-RU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vše co vystupuje nad hladinu oceánů se rozpadá na několik KONTINENTŮ </a:t>
            </a:r>
            <a:b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 je příčinou?)</a:t>
            </a:r>
          </a:p>
          <a:p>
            <a:pPr marL="0" indent="0" algn="ctr">
              <a:buNone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Kontinenty</a:t>
            </a:r>
            <a:r>
              <a:rPr lang="en-US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omývá SVĚTOVÝ OCEÁN</a:t>
            </a:r>
          </a:p>
          <a:p>
            <a:pPr marL="0" indent="0" algn="ctr">
              <a:buNone/>
            </a:pP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Světadíl 7 x kontinent 5</a:t>
            </a:r>
            <a:r>
              <a:rPr lang="en-US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(jaký je rozdíl?)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9736F-3153-435E-BDA9-E71E43A8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260649"/>
            <a:ext cx="2998797" cy="1728192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Evropa </a:t>
            </a:r>
            <a:b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Povrch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448608-85C9-41A4-B2E9-8F7795A6FB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1844825"/>
            <a:ext cx="2998797" cy="4896544"/>
          </a:xfr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>
              <a:spcAft>
                <a:spcPts val="600"/>
              </a:spcAft>
            </a:pPr>
            <a:r>
              <a:rPr lang="cs-CZ" altLang="cs-CZ" sz="2400" dirty="0"/>
              <a:t>Povrch Evropy tvoří </a:t>
            </a:r>
            <a:r>
              <a:rPr lang="cs-CZ" altLang="cs-CZ" sz="2400" b="1" dirty="0"/>
              <a:t>převážně nížiny 60 % </a:t>
            </a:r>
            <a:r>
              <a:rPr lang="cs-CZ" altLang="cs-CZ" sz="2400" dirty="0"/>
              <a:t>/kontinent s nejnižší nadmořskou výškou/</a:t>
            </a:r>
          </a:p>
          <a:p>
            <a:pPr marL="0">
              <a:spcAft>
                <a:spcPts val="600"/>
              </a:spcAft>
            </a:pPr>
            <a:r>
              <a:rPr lang="cs-CZ" altLang="cs-CZ" sz="2400" b="1" dirty="0"/>
              <a:t>Nejvyšší pohoří jsou Alpy</a:t>
            </a:r>
            <a:r>
              <a:rPr lang="cs-CZ" altLang="cs-CZ" sz="2400" dirty="0"/>
              <a:t>, současně nejmladší vznik;</a:t>
            </a:r>
          </a:p>
          <a:p>
            <a:pPr marL="0">
              <a:spcAft>
                <a:spcPts val="600"/>
              </a:spcAft>
            </a:pPr>
            <a:r>
              <a:rPr lang="cs-CZ" altLang="cs-CZ" sz="2400" b="1" dirty="0"/>
              <a:t>Nejstarší jsou Skandinávské hory </a:t>
            </a:r>
            <a:r>
              <a:rPr lang="cs-CZ" altLang="cs-CZ" sz="2400" dirty="0"/>
              <a:t>na severu Evropy;</a:t>
            </a:r>
          </a:p>
          <a:p>
            <a:pPr marL="0">
              <a:spcAft>
                <a:spcPts val="600"/>
              </a:spcAft>
            </a:pPr>
            <a:r>
              <a:rPr lang="cs-CZ" altLang="cs-CZ" sz="2400" dirty="0"/>
              <a:t>Evropa je velmi </a:t>
            </a:r>
            <a:br>
              <a:rPr lang="ru-RU" altLang="cs-CZ" sz="2400" dirty="0"/>
            </a:br>
            <a:r>
              <a:rPr lang="cs-CZ" altLang="cs-CZ" sz="2400" dirty="0"/>
              <a:t>členitá …</a:t>
            </a:r>
          </a:p>
          <a:p>
            <a:endParaRPr lang="en-US" sz="1800" dirty="0"/>
          </a:p>
        </p:txBody>
      </p:sp>
      <p:pic>
        <p:nvPicPr>
          <p:cNvPr id="17410" name="Picture 2" descr="Výsledek obrázku pro pohori evropy">
            <a:extLst>
              <a:ext uri="{FF2B5EF4-FFF2-40B4-BE49-F238E27FC236}">
                <a16:creationId xmlns:a16="http://schemas.microsoft.com/office/drawing/2014/main" id="{75C67FBD-5662-4035-9F17-CB182606FC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-795" r="-1" b="-1"/>
          <a:stretch/>
        </p:blipFill>
        <p:spPr bwMode="auto">
          <a:xfrm>
            <a:off x="3935760" y="-54420"/>
            <a:ext cx="8256240" cy="691241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715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818AA5-55F5-47D4-AD61-E95CF0DE5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08" y="260648"/>
            <a:ext cx="4070399" cy="864096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Evropa - nížiny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88B442-F48E-4C53-AAF0-EBB5EABA1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298" y="980728"/>
            <a:ext cx="3470446" cy="5868652"/>
          </a:xfr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sz="1800" dirty="0"/>
              <a:t>zalednění sevřelo pevným ledovým krunýřem severní část Evropy a vytvořilo zde řadu nížin, plošin a rovin;</a:t>
            </a:r>
          </a:p>
          <a:p>
            <a:r>
              <a:rPr lang="cs-CZ" altLang="cs-CZ" sz="1800" dirty="0"/>
              <a:t>dnes převážně hospodářsky využívány;</a:t>
            </a:r>
          </a:p>
          <a:p>
            <a:pPr marL="0" indent="0">
              <a:buNone/>
            </a:pPr>
            <a:r>
              <a:rPr lang="cs-CZ" altLang="cs-CZ" sz="1800" b="1" dirty="0"/>
              <a:t>1. Východoevropská </a:t>
            </a:r>
          </a:p>
          <a:p>
            <a:pPr marL="0" indent="0">
              <a:buNone/>
            </a:pPr>
            <a:r>
              <a:rPr lang="cs-CZ" altLang="cs-CZ" sz="1800" b="1" dirty="0"/>
              <a:t>2. Kaspická (nejnižší místo)</a:t>
            </a:r>
          </a:p>
          <a:p>
            <a:pPr marL="0" indent="0">
              <a:buNone/>
            </a:pPr>
            <a:r>
              <a:rPr lang="cs-CZ" altLang="cs-CZ" sz="1800" b="1" dirty="0"/>
              <a:t>3. Baltská</a:t>
            </a:r>
          </a:p>
          <a:p>
            <a:pPr marL="0" indent="0">
              <a:buNone/>
            </a:pPr>
            <a:r>
              <a:rPr lang="cs-CZ" altLang="cs-CZ" sz="1800" b="1" dirty="0"/>
              <a:t>4. Dněperská</a:t>
            </a:r>
          </a:p>
          <a:p>
            <a:pPr marL="0" indent="0">
              <a:buNone/>
            </a:pPr>
            <a:r>
              <a:rPr lang="cs-CZ" altLang="cs-CZ" sz="1800" b="1" dirty="0"/>
              <a:t>5. Valašská </a:t>
            </a:r>
            <a:r>
              <a:rPr lang="cs-CZ" altLang="cs-CZ" sz="1800" dirty="0"/>
              <a:t>/Rumunská/</a:t>
            </a:r>
          </a:p>
          <a:p>
            <a:pPr marL="0" indent="0">
              <a:buNone/>
            </a:pPr>
            <a:r>
              <a:rPr lang="cs-CZ" altLang="cs-CZ" sz="1800" b="1" dirty="0"/>
              <a:t>6. Uherská</a:t>
            </a:r>
          </a:p>
          <a:p>
            <a:pPr marL="0" indent="0">
              <a:buNone/>
            </a:pPr>
            <a:r>
              <a:rPr lang="cs-CZ" altLang="cs-CZ" sz="1800" b="1" dirty="0"/>
              <a:t>7. Pádská</a:t>
            </a:r>
          </a:p>
          <a:p>
            <a:pPr marL="0" indent="0">
              <a:buNone/>
            </a:pPr>
            <a:r>
              <a:rPr lang="cs-CZ" altLang="cs-CZ" sz="1800" b="1" dirty="0"/>
              <a:t>8. Středoevropská </a:t>
            </a:r>
            <a:r>
              <a:rPr lang="cs-CZ" altLang="cs-CZ" sz="1800" dirty="0"/>
              <a:t>/Středopolská, Severoněmecká/</a:t>
            </a:r>
          </a:p>
          <a:p>
            <a:pPr marL="0" indent="0">
              <a:buNone/>
            </a:pPr>
            <a:r>
              <a:rPr lang="cs-CZ" altLang="cs-CZ" sz="1800" b="1" dirty="0"/>
              <a:t>9. Francouzská</a:t>
            </a:r>
          </a:p>
          <a:p>
            <a:endParaRPr lang="en-US" sz="1300" dirty="0"/>
          </a:p>
        </p:txBody>
      </p:sp>
      <p:pic>
        <p:nvPicPr>
          <p:cNvPr id="19458" name="Picture 2" descr="Související obrázek">
            <a:extLst>
              <a:ext uri="{FF2B5EF4-FFF2-40B4-BE49-F238E27FC236}">
                <a16:creationId xmlns:a16="http://schemas.microsoft.com/office/drawing/2014/main" id="{29C329CA-F594-4B89-85F8-9D05CE418A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t="1449" r="2986" b="-1449"/>
          <a:stretch/>
        </p:blipFill>
        <p:spPr bwMode="auto">
          <a:xfrm>
            <a:off x="4058834" y="10"/>
            <a:ext cx="8133166" cy="69573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321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6FCBE-FF91-4DE6-A69E-97FB3D3D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320" y="5433108"/>
            <a:ext cx="2376264" cy="1176359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</a:pP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Evropa - pohoří</a:t>
            </a:r>
          </a:p>
        </p:txBody>
      </p:sp>
      <p:pic>
        <p:nvPicPr>
          <p:cNvPr id="20482" name="Picture 2" descr="Výsledek obrázku pro pohoří evropy mapa">
            <a:extLst>
              <a:ext uri="{FF2B5EF4-FFF2-40B4-BE49-F238E27FC236}">
                <a16:creationId xmlns:a16="http://schemas.microsoft.com/office/drawing/2014/main" id="{6A8003F4-0282-4665-BC45-7FD3510376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 t="-67" r="160" b="-99"/>
          <a:stretch/>
        </p:blipFill>
        <p:spPr bwMode="auto">
          <a:xfrm>
            <a:off x="0" y="-6798"/>
            <a:ext cx="8544272" cy="687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42D3C40-B7EC-4438-9001-D8D1BF62A83D}"/>
              </a:ext>
            </a:extLst>
          </p:cNvPr>
          <p:cNvSpPr txBox="1"/>
          <p:nvPr/>
        </p:nvSpPr>
        <p:spPr>
          <a:xfrm>
            <a:off x="8976320" y="548680"/>
            <a:ext cx="273630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1. Apeniny </a:t>
            </a:r>
            <a:r>
              <a:rPr lang="cs-CZ" sz="2000" dirty="0">
                <a:solidFill>
                  <a:srgbClr val="000000"/>
                </a:solidFill>
              </a:rPr>
              <a:t>/Itálie/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2. Ural </a:t>
            </a:r>
            <a:r>
              <a:rPr lang="cs-CZ" sz="2000" dirty="0">
                <a:solidFill>
                  <a:srgbClr val="000000"/>
                </a:solidFill>
              </a:rPr>
              <a:t>/Rusko/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3. Dinárské hory </a:t>
            </a:r>
            <a:r>
              <a:rPr lang="cs-CZ" sz="2000" dirty="0">
                <a:solidFill>
                  <a:srgbClr val="000000"/>
                </a:solidFill>
              </a:rPr>
              <a:t>/Balkán/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4. Pyreneje</a:t>
            </a:r>
            <a:r>
              <a:rPr lang="cs-CZ" sz="2000" dirty="0">
                <a:solidFill>
                  <a:srgbClr val="000000"/>
                </a:solidFill>
              </a:rPr>
              <a:t> /Francie a Španělsko/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5. Skandinávské pohoří</a:t>
            </a:r>
            <a:endParaRPr lang="cs-CZ" sz="20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6. Alpy</a:t>
            </a:r>
            <a:endParaRPr lang="cs-CZ" sz="20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7. Karpaty</a:t>
            </a:r>
            <a:endParaRPr lang="cs-CZ" sz="20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8. Kavkaz </a:t>
            </a:r>
            <a:br>
              <a:rPr lang="cs-CZ" sz="2000" b="1" dirty="0">
                <a:solidFill>
                  <a:srgbClr val="000000"/>
                </a:solidFill>
              </a:rPr>
            </a:br>
            <a:r>
              <a:rPr lang="cs-CZ" sz="2000" dirty="0">
                <a:solidFill>
                  <a:srgbClr val="000000"/>
                </a:solidFill>
              </a:rPr>
              <a:t>/sporné, jestli </a:t>
            </a:r>
            <a:br>
              <a:rPr lang="cs-CZ" sz="2000" dirty="0">
                <a:solidFill>
                  <a:srgbClr val="000000"/>
                </a:solidFill>
              </a:rPr>
            </a:br>
            <a:r>
              <a:rPr lang="cs-CZ" sz="2000" dirty="0">
                <a:solidFill>
                  <a:srgbClr val="000000"/>
                </a:solidFill>
              </a:rPr>
              <a:t>jsou v Evropě/.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8673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490A20-186C-444B-AD8F-636B70AB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92696"/>
            <a:ext cx="3651467" cy="1512168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Evropa - poloostrovy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0084F5-2DA6-407D-90AB-15312BFBC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204864"/>
            <a:ext cx="3651466" cy="4018955"/>
          </a:xfr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cs-CZ" sz="2000" b="1" dirty="0"/>
              <a:t>Kola (Rusko)</a:t>
            </a:r>
          </a:p>
          <a:p>
            <a:r>
              <a:rPr lang="cs-CZ" sz="2000" dirty="0"/>
              <a:t>Skandinávský</a:t>
            </a:r>
          </a:p>
          <a:p>
            <a:r>
              <a:rPr lang="cs-CZ" sz="2000" dirty="0"/>
              <a:t>Jutský /Dánsko/</a:t>
            </a:r>
          </a:p>
          <a:p>
            <a:r>
              <a:rPr lang="cs-CZ" sz="2000" dirty="0"/>
              <a:t>Bretaňský (Francie)</a:t>
            </a:r>
          </a:p>
          <a:p>
            <a:r>
              <a:rPr lang="cs-CZ" sz="2000" dirty="0"/>
              <a:t>Pyrenejský (Španělsko)</a:t>
            </a:r>
          </a:p>
          <a:p>
            <a:r>
              <a:rPr lang="cs-CZ" sz="2000" dirty="0"/>
              <a:t>Apeninský (Itálie)</a:t>
            </a:r>
          </a:p>
          <a:p>
            <a:r>
              <a:rPr lang="cs-CZ" sz="2000" dirty="0"/>
              <a:t>Balkánský</a:t>
            </a:r>
          </a:p>
          <a:p>
            <a:r>
              <a:rPr lang="cs-CZ" sz="2000" dirty="0"/>
              <a:t>Krym (Ukrajina)</a:t>
            </a:r>
          </a:p>
          <a:p>
            <a:r>
              <a:rPr lang="cs-CZ" sz="2000" dirty="0"/>
              <a:t>Peloponés (Řecko)</a:t>
            </a:r>
          </a:p>
        </p:txBody>
      </p:sp>
      <p:pic>
        <p:nvPicPr>
          <p:cNvPr id="10" name="Obrázek 9" descr="VÃ½sledek obrÃ¡zku pro evropskÃ¡ pohoÅÃ­">
            <a:extLst>
              <a:ext uri="{FF2B5EF4-FFF2-40B4-BE49-F238E27FC236}">
                <a16:creationId xmlns:a16="http://schemas.microsoft.com/office/drawing/2014/main" id="{037EF4BF-2FB0-4BC2-BDAC-31BEA629B8B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3" b="2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41660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20086-6015-43AC-A128-BD337C5E26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8"/>
          <a:stretch/>
        </p:blipFill>
        <p:spPr bwMode="auto"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ýsledek obrázku pro kolský vrt">
            <a:extLst>
              <a:ext uri="{FF2B5EF4-FFF2-40B4-BE49-F238E27FC236}">
                <a16:creationId xmlns:a16="http://schemas.microsoft.com/office/drawing/2014/main" id="{1C6DD98E-3193-4A02-A513-AE0F61D68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r="1324" b="-1"/>
          <a:stretch/>
        </p:blipFill>
        <p:spPr bwMode="auto"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EDE512-C9DC-40BC-BD6B-3F1F7081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40" y="2060848"/>
            <a:ext cx="4325808" cy="43204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2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Poloostrov Kola /Kolský/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6CC21B-0238-472C-AFE4-1695061B4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040" y="2577681"/>
            <a:ext cx="4541832" cy="23042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1800" b="1" dirty="0"/>
              <a:t>Příjemné klima</a:t>
            </a:r>
            <a:r>
              <a:rPr lang="cs-CZ" sz="1800" dirty="0"/>
              <a:t> vlivem golfského proudu;</a:t>
            </a:r>
          </a:p>
          <a:p>
            <a:r>
              <a:rPr lang="cs-CZ" sz="1800" b="1" dirty="0"/>
              <a:t>Murmansk</a:t>
            </a:r>
            <a:r>
              <a:rPr lang="cs-CZ" sz="1800" dirty="0"/>
              <a:t>, nezamrzající přístav;</a:t>
            </a:r>
          </a:p>
          <a:p>
            <a:r>
              <a:rPr lang="cs-CZ" sz="1800" dirty="0"/>
              <a:t>Barentsové a Bílé moře;</a:t>
            </a:r>
          </a:p>
          <a:p>
            <a:r>
              <a:rPr lang="cs-CZ" sz="1800" dirty="0"/>
              <a:t>Mnoho jezer, divokých řek;</a:t>
            </a:r>
          </a:p>
          <a:p>
            <a:r>
              <a:rPr lang="cs-CZ" sz="1800" b="1" dirty="0"/>
              <a:t>Kolský super hluboký vrt</a:t>
            </a:r>
            <a:r>
              <a:rPr lang="cs-CZ" sz="1800" dirty="0"/>
              <a:t>, 12 261 m někdy označováno jako </a:t>
            </a:r>
            <a:r>
              <a:rPr lang="cs-CZ" sz="1800" b="1" dirty="0"/>
              <a:t>„Díra do pekla“.</a:t>
            </a:r>
          </a:p>
        </p:txBody>
      </p:sp>
    </p:spTree>
    <p:extLst>
      <p:ext uri="{BB962C8B-B14F-4D97-AF65-F5344CB8AC3E}">
        <p14:creationId xmlns:p14="http://schemas.microsoft.com/office/powerpoint/2010/main" val="1578683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490A20-186C-444B-AD8F-636B70AB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188640"/>
            <a:ext cx="2710765" cy="1676603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Evropa - ostrovy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0084F5-2DA6-407D-90AB-15312BFBC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1700808"/>
            <a:ext cx="3718877" cy="5040560"/>
          </a:xfr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500" dirty="0"/>
              <a:t>Ostrovy France Josefa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500" dirty="0"/>
              <a:t>Špicberky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500" dirty="0"/>
              <a:t>Lofoty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500" dirty="0"/>
              <a:t>Island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500" dirty="0"/>
              <a:t>Faerské ostrovy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500" dirty="0"/>
              <a:t>Britské ostrovy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500" dirty="0"/>
              <a:t>Korsika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500" dirty="0"/>
              <a:t>Sardinie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500" dirty="0"/>
              <a:t>Baleáry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500" dirty="0"/>
              <a:t>Sicílie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500" dirty="0"/>
              <a:t>Kréta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500" dirty="0"/>
              <a:t>Rhodos</a:t>
            </a:r>
          </a:p>
        </p:txBody>
      </p:sp>
      <p:pic>
        <p:nvPicPr>
          <p:cNvPr id="25602" name="Picture 2" descr="Výsledek obrázku pro ostrovy evropy">
            <a:extLst>
              <a:ext uri="{FF2B5EF4-FFF2-40B4-BE49-F238E27FC236}">
                <a16:creationId xmlns:a16="http://schemas.microsoft.com/office/drawing/2014/main" id="{FDE2F7D3-3416-42FE-AA57-9202DD393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3" b="2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851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Výsledek obrázku pro lofoty">
            <a:extLst>
              <a:ext uri="{FF2B5EF4-FFF2-40B4-BE49-F238E27FC236}">
                <a16:creationId xmlns:a16="http://schemas.microsoft.com/office/drawing/2014/main" id="{32332ADD-E221-4AC2-A553-D38849432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9" t="13353" r="4519" b="19133"/>
          <a:stretch/>
        </p:blipFill>
        <p:spPr bwMode="auto">
          <a:xfrm>
            <a:off x="4296867" y="5"/>
            <a:ext cx="4831627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Výsledek obrázku pro lofoty">
            <a:extLst>
              <a:ext uri="{FF2B5EF4-FFF2-40B4-BE49-F238E27FC236}">
                <a16:creationId xmlns:a16="http://schemas.microsoft.com/office/drawing/2014/main" id="{27F01C13-626F-4AF7-A758-12AC3B4100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r="5493"/>
          <a:stretch/>
        </p:blipFill>
        <p:spPr bwMode="auto">
          <a:xfrm>
            <a:off x="4041994" y="-4"/>
            <a:ext cx="8139373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724258-DA12-413C-974A-5E83974F9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6489"/>
            <a:ext cx="3749061" cy="9117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200" kern="1200" dirty="0">
                <a:solidFill>
                  <a:srgbClr val="5D7A38"/>
                </a:solidFill>
                <a:latin typeface="Arial Black" panose="020B0A04020102020204" pitchFamily="34" charset="0"/>
              </a:rPr>
              <a:t>Lofoty</a:t>
            </a: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79458D-D2E8-4DB7-9006-3CA17CB09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16832"/>
            <a:ext cx="4122522" cy="475252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cs-CZ" sz="2000" b="1" dirty="0"/>
              <a:t>souostroví při norském pobřeží tvořené asi 80 ostrovy</a:t>
            </a:r>
          </a:p>
          <a:p>
            <a:r>
              <a:rPr lang="cs-CZ" sz="2000" dirty="0"/>
              <a:t>Lofoty vybíhají z norské pevniny směrem do Atlantiku</a:t>
            </a:r>
          </a:p>
          <a:p>
            <a:r>
              <a:rPr lang="cs-CZ" sz="2000" dirty="0"/>
              <a:t>Nejvýznamnější ostrovy jsou propojeny tunely a silničními mosty</a:t>
            </a:r>
          </a:p>
          <a:p>
            <a:r>
              <a:rPr lang="cs-CZ" sz="2000" dirty="0"/>
              <a:t>obývané lidmi asi šest tisíc let, </a:t>
            </a:r>
            <a:r>
              <a:rPr lang="cs-CZ" sz="2000" b="1" dirty="0"/>
              <a:t>vikingové, dnes muzeum</a:t>
            </a:r>
            <a:r>
              <a:rPr lang="cs-CZ" sz="2000" dirty="0"/>
              <a:t>;</a:t>
            </a:r>
          </a:p>
          <a:p>
            <a:r>
              <a:rPr lang="cs-CZ" sz="2000" dirty="0"/>
              <a:t>Díky působení Golfského proudu je klima na Lofotách vzhledem k jejich poloze za severním polárním kruhem relativně mírné</a:t>
            </a:r>
          </a:p>
        </p:txBody>
      </p:sp>
    </p:spTree>
    <p:extLst>
      <p:ext uri="{BB962C8B-B14F-4D97-AF65-F5344CB8AC3E}">
        <p14:creationId xmlns:p14="http://schemas.microsoft.com/office/powerpoint/2010/main" val="3980967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visející obrázek">
            <a:extLst>
              <a:ext uri="{FF2B5EF4-FFF2-40B4-BE49-F238E27FC236}">
                <a16:creationId xmlns:a16="http://schemas.microsoft.com/office/drawing/2014/main" id="{E75365C4-101F-42AB-A9F9-D971C6E61E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"/>
          <a:stretch/>
        </p:blipFill>
        <p:spPr bwMode="auto">
          <a:xfrm>
            <a:off x="20" y="10"/>
            <a:ext cx="406429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uvisející obrázek">
            <a:extLst>
              <a:ext uri="{FF2B5EF4-FFF2-40B4-BE49-F238E27FC236}">
                <a16:creationId xmlns:a16="http://schemas.microsoft.com/office/drawing/2014/main" id="{98274D72-B0E8-49EC-ACD9-785B30DAE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r="16977" b="2"/>
          <a:stretch/>
        </p:blipFill>
        <p:spPr bwMode="auto">
          <a:xfrm>
            <a:off x="4064316" y="10"/>
            <a:ext cx="812768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849539B-3694-4E8A-A991-D68126CF3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096000" y="639400"/>
            <a:ext cx="5440680" cy="5578521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1332C4-97E6-4FE2-99DD-64330E6F1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63" y="639400"/>
            <a:ext cx="5040554" cy="1156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Špicberky/</a:t>
            </a:r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Svalbard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E82230-5B58-4A5B-BEDF-21EC98765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3189" y="1628800"/>
            <a:ext cx="4686301" cy="43924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skupina ostrovů v Severním ledovém oceánu /Norsko/ </a:t>
            </a:r>
          </a:p>
          <a:p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nejsevernější část Evropy.</a:t>
            </a:r>
          </a:p>
          <a:p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Ostrovy leží daleko za polárním kruhem, přesto zde moře většinou nezamrzá.</a:t>
            </a:r>
          </a:p>
          <a:p>
            <a:r>
              <a:rPr lang="cs-CZ" sz="2400" dirty="0"/>
              <a:t>Dříve těžba uhlí, dnes turismus</a:t>
            </a:r>
          </a:p>
          <a:p>
            <a:r>
              <a: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Rybolov </a:t>
            </a:r>
          </a:p>
          <a:p>
            <a:r>
              <a:rPr lang="cs-CZ" sz="2400" dirty="0"/>
              <a:t>Souostroví je územím několika národních parků</a:t>
            </a:r>
            <a:endParaRPr lang="cs-CZ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AA718E0-F8D2-4975-85FE-D33E8A7B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131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BB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2B0124-EC05-4165-88C3-2F38E64B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704" y="5949280"/>
            <a:ext cx="3686741" cy="443002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r"/>
            <a:r>
              <a:rPr lang="cs-CZ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Moře Evropy</a:t>
            </a:r>
          </a:p>
        </p:txBody>
      </p:sp>
      <p:pic>
        <p:nvPicPr>
          <p:cNvPr id="22530" name="Picture 2" descr="Související obrázek">
            <a:extLst>
              <a:ext uri="{FF2B5EF4-FFF2-40B4-BE49-F238E27FC236}">
                <a16:creationId xmlns:a16="http://schemas.microsoft.com/office/drawing/2014/main" id="{D090A88E-2AB7-40E3-80AF-CC4D8634D80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5" r="1" b="2055"/>
          <a:stretch/>
        </p:blipFill>
        <p:spPr bwMode="auto">
          <a:xfrm>
            <a:off x="327547" y="332689"/>
            <a:ext cx="7058306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5207AA-381E-41ED-97B1-6A177F482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57205" y="620688"/>
            <a:ext cx="1944214" cy="4852362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cs-CZ" sz="2200" b="1" dirty="0" err="1">
                <a:solidFill>
                  <a:srgbClr val="FFFFFF"/>
                </a:solidFill>
              </a:rPr>
              <a:t>Barentsovo</a:t>
            </a:r>
            <a:endParaRPr lang="cs-CZ" sz="2200" b="1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Bílé</a:t>
            </a:r>
          </a:p>
          <a:p>
            <a:r>
              <a:rPr lang="cs-CZ" sz="2200" b="1" dirty="0">
                <a:solidFill>
                  <a:srgbClr val="FFFFFF"/>
                </a:solidFill>
              </a:rPr>
              <a:t>Norské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Baltské</a:t>
            </a:r>
          </a:p>
          <a:p>
            <a:r>
              <a:rPr lang="cs-CZ" sz="2200" b="1" dirty="0">
                <a:solidFill>
                  <a:srgbClr val="FFFFFF"/>
                </a:solidFill>
              </a:rPr>
              <a:t>Severní</a:t>
            </a:r>
          </a:p>
          <a:p>
            <a:r>
              <a:rPr lang="cs-CZ" sz="2200" dirty="0">
                <a:solidFill>
                  <a:srgbClr val="FFFFFF"/>
                </a:solidFill>
              </a:rPr>
              <a:t>Irské</a:t>
            </a:r>
          </a:p>
          <a:p>
            <a:r>
              <a:rPr lang="cs-CZ" sz="2200" dirty="0">
                <a:solidFill>
                  <a:srgbClr val="FFFFFF"/>
                </a:solidFill>
              </a:rPr>
              <a:t>Keltské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Ligurské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Tyrhénské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EB59538-7E27-41AC-A685-A648F9906967}"/>
              </a:ext>
            </a:extLst>
          </p:cNvPr>
          <p:cNvSpPr txBox="1">
            <a:spLocks/>
          </p:cNvSpPr>
          <p:nvPr/>
        </p:nvSpPr>
        <p:spPr>
          <a:xfrm>
            <a:off x="9701419" y="1844824"/>
            <a:ext cx="1944215" cy="485236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b="1" dirty="0">
                <a:solidFill>
                  <a:srgbClr val="FF0000"/>
                </a:solidFill>
              </a:rPr>
              <a:t>Jaderské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Jónské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Středozemní</a:t>
            </a:r>
          </a:p>
          <a:p>
            <a:r>
              <a:rPr lang="cs-CZ" sz="2200" dirty="0">
                <a:solidFill>
                  <a:srgbClr val="FFFFFF"/>
                </a:solidFill>
              </a:rPr>
              <a:t>Krétské</a:t>
            </a:r>
          </a:p>
          <a:p>
            <a:r>
              <a:rPr lang="cs-CZ" sz="2200" dirty="0">
                <a:solidFill>
                  <a:srgbClr val="FFFFFF"/>
                </a:solidFill>
              </a:rPr>
              <a:t>Egejské</a:t>
            </a:r>
          </a:p>
          <a:p>
            <a:r>
              <a:rPr lang="cs-CZ" sz="2200" dirty="0" err="1">
                <a:solidFill>
                  <a:srgbClr val="FFFFFF"/>
                </a:solidFill>
              </a:rPr>
              <a:t>Marmanské</a:t>
            </a:r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b="1" dirty="0">
                <a:solidFill>
                  <a:srgbClr val="FF0000"/>
                </a:solidFill>
              </a:rPr>
              <a:t>Černé</a:t>
            </a:r>
          </a:p>
          <a:p>
            <a:r>
              <a:rPr lang="cs-CZ" sz="2200" b="1" dirty="0">
                <a:solidFill>
                  <a:srgbClr val="FFFFFF"/>
                </a:solidFill>
              </a:rPr>
              <a:t>Azovské</a:t>
            </a:r>
          </a:p>
        </p:txBody>
      </p:sp>
    </p:spTree>
    <p:extLst>
      <p:ext uri="{BB962C8B-B14F-4D97-AF65-F5344CB8AC3E}">
        <p14:creationId xmlns:p14="http://schemas.microsoft.com/office/powerpoint/2010/main" val="1648852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4A3BBEB-0859-432C-B174-257EEEB0B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r="11197"/>
          <a:stretch/>
        </p:blipFill>
        <p:spPr bwMode="auto"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ek obrázku pro středozemí">
            <a:extLst>
              <a:ext uri="{FF2B5EF4-FFF2-40B4-BE49-F238E27FC236}">
                <a16:creationId xmlns:a16="http://schemas.microsoft.com/office/drawing/2014/main" id="{9AF7052A-BAFE-411D-960C-4291C9BCA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1" t="17384" r="16" b="21563"/>
          <a:stretch/>
        </p:blipFill>
        <p:spPr bwMode="auto"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20C3AF-A7D6-4EA4-9235-443CA71C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65125"/>
            <a:ext cx="1087442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Středozemní moře –                   Středomoří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14CB5D-ADD8-4473-8777-34631DBABB0F}"/>
              </a:ext>
            </a:extLst>
          </p:cNvPr>
          <p:cNvSpPr txBox="1"/>
          <p:nvPr/>
        </p:nvSpPr>
        <p:spPr>
          <a:xfrm>
            <a:off x="479376" y="2015405"/>
            <a:ext cx="5125295" cy="47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Krajina olivových hájů</a:t>
            </a:r>
            <a:endParaRPr lang="cs-CZ" sz="2100" b="1" u="sng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1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Kolébka civilizace</a:t>
            </a:r>
            <a:r>
              <a:rPr lang="cs-CZ" altLang="cs-CZ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(Egypt, Řím, Řecko)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1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Oblast rekreace</a:t>
            </a:r>
            <a:r>
              <a:rPr lang="cs-CZ" altLang="cs-CZ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1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Přeměněná krajina</a:t>
            </a:r>
            <a:r>
              <a:rPr lang="cs-CZ" altLang="cs-CZ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kácením původní vegetace (borovice, cedr, dub) nahrazen Macchiemi, vinnou révou, citrusy, olivy, díky kácení a častým požárům velká eroze půdy.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1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Středomořský vegetační pás</a:t>
            </a:r>
            <a:r>
              <a:rPr lang="cs-CZ" altLang="cs-CZ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leží v subtropech (30° - 40° zeměpisné šířky)</a:t>
            </a:r>
            <a:br>
              <a:rPr lang="cs-CZ" altLang="cs-CZ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cs-CZ" altLang="cs-CZ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cs-CZ" altLang="cs-CZ" sz="21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Léto</a:t>
            </a:r>
            <a:r>
              <a:rPr lang="cs-CZ" altLang="cs-CZ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r>
              <a:rPr lang="cs-CZ" altLang="cs-CZ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suchý a teplý vzduch z tropů 	(vysoké teploty a málo srážek)</a:t>
            </a:r>
            <a:br>
              <a:rPr lang="cs-CZ" altLang="cs-CZ" sz="2100" dirty="0"/>
            </a:br>
            <a:r>
              <a:rPr lang="cs-CZ" altLang="cs-CZ" sz="2100" dirty="0"/>
              <a:t>	</a:t>
            </a:r>
            <a:r>
              <a:rPr lang="cs-CZ" altLang="cs-CZ" sz="21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Zima:</a:t>
            </a:r>
            <a:r>
              <a:rPr lang="cs-CZ" altLang="cs-CZ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vzduch z mírného pásu (vyšší 	srážky a ochlazení - průměrně 10°C)</a:t>
            </a:r>
          </a:p>
        </p:txBody>
      </p:sp>
      <p:pic>
        <p:nvPicPr>
          <p:cNvPr id="1036" name="Picture 12" descr="Související obrázek">
            <a:extLst>
              <a:ext uri="{FF2B5EF4-FFF2-40B4-BE49-F238E27FC236}">
                <a16:creationId xmlns:a16="http://schemas.microsoft.com/office/drawing/2014/main" id="{58D9E0B2-3923-461C-A0DE-BF6E221A6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70" y="383078"/>
            <a:ext cx="2967754" cy="264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86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4">
            <a:extLst>
              <a:ext uri="{FF2B5EF4-FFF2-40B4-BE49-F238E27FC236}">
                <a16:creationId xmlns:a16="http://schemas.microsoft.com/office/drawing/2014/main" id="{38A84484-D308-44DA-AFBB-50A4C37652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721625"/>
              </p:ext>
            </p:extLst>
          </p:nvPr>
        </p:nvGraphicFramePr>
        <p:xfrm>
          <a:off x="6135696" y="3736771"/>
          <a:ext cx="5621468" cy="2913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Object 7">
            <a:extLst>
              <a:ext uri="{FF2B5EF4-FFF2-40B4-BE49-F238E27FC236}">
                <a16:creationId xmlns:a16="http://schemas.microsoft.com/office/drawing/2014/main" id="{82D8804D-9E8B-4C43-8B20-1C17D37D12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965370"/>
              </p:ext>
            </p:extLst>
          </p:nvPr>
        </p:nvGraphicFramePr>
        <p:xfrm>
          <a:off x="4202905" y="1134438"/>
          <a:ext cx="3786187" cy="210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0" name="Rectangle 2">
            <a:extLst>
              <a:ext uri="{FF2B5EF4-FFF2-40B4-BE49-F238E27FC236}">
                <a16:creationId xmlns:a16="http://schemas.microsoft.com/office/drawing/2014/main" id="{EB1D2965-7D42-4F0B-AF07-E04FA4C70C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3999" y="32657"/>
            <a:ext cx="9144000" cy="1143000"/>
          </a:xfrm>
        </p:spPr>
        <p:txBody>
          <a:bodyPr anchor="ctr"/>
          <a:lstStyle/>
          <a:p>
            <a:r>
              <a:rPr lang="cs-CZ" alt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PEVNINY A OCEÁNY NA ZEMI</a:t>
            </a:r>
          </a:p>
        </p:txBody>
      </p:sp>
      <p:sp>
        <p:nvSpPr>
          <p:cNvPr id="2053" name="Text Box 5">
            <a:extLst>
              <a:ext uri="{FF2B5EF4-FFF2-40B4-BE49-F238E27FC236}">
                <a16:creationId xmlns:a16="http://schemas.microsoft.com/office/drawing/2014/main" id="{D3ADE897-14C2-4339-A3C9-A61C9E87A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6528" y="2681817"/>
            <a:ext cx="13042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dirty="0"/>
              <a:t>OCEÁN 70%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20967EB8-DF4A-4840-AB55-124D79809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571" y="1199555"/>
            <a:ext cx="11480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dirty="0"/>
              <a:t>SOUŠ 30%</a:t>
            </a:r>
          </a:p>
        </p:txBody>
      </p:sp>
      <p:graphicFrame>
        <p:nvGraphicFramePr>
          <p:cNvPr id="3" name="Object 8">
            <a:extLst>
              <a:ext uri="{FF2B5EF4-FFF2-40B4-BE49-F238E27FC236}">
                <a16:creationId xmlns:a16="http://schemas.microsoft.com/office/drawing/2014/main" id="{B8216DCC-07FF-4FBB-8297-2AE6F3946C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486544"/>
              </p:ext>
            </p:extLst>
          </p:nvPr>
        </p:nvGraphicFramePr>
        <p:xfrm>
          <a:off x="455481" y="3735833"/>
          <a:ext cx="5493172" cy="2873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57" name="Text Box 9">
            <a:extLst>
              <a:ext uri="{FF2B5EF4-FFF2-40B4-BE49-F238E27FC236}">
                <a16:creationId xmlns:a16="http://schemas.microsoft.com/office/drawing/2014/main" id="{F975C13F-3DD0-49F7-A4D0-651018584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605" y="3285297"/>
            <a:ext cx="2388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dirty="0"/>
              <a:t>Rozloha světadílů v km</a:t>
            </a:r>
            <a:r>
              <a:rPr lang="cs-CZ" altLang="cs-CZ" baseline="30000" dirty="0"/>
              <a:t>2</a:t>
            </a:r>
            <a:endParaRPr lang="cs-CZ" altLang="cs-CZ" dirty="0"/>
          </a:p>
        </p:txBody>
      </p:sp>
      <p:sp>
        <p:nvSpPr>
          <p:cNvPr id="2061" name="Text Box 13">
            <a:extLst>
              <a:ext uri="{FF2B5EF4-FFF2-40B4-BE49-F238E27FC236}">
                <a16:creationId xmlns:a16="http://schemas.microsoft.com/office/drawing/2014/main" id="{5CFEC7C1-4728-4E0A-8C5B-19B909BD9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5642" y="3285297"/>
            <a:ext cx="22415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dirty="0"/>
              <a:t>Rozloha oceánů v km</a:t>
            </a:r>
            <a:r>
              <a:rPr lang="cs-CZ" altLang="cs-CZ" baseline="30000" dirty="0"/>
              <a:t>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>
            <a:extLst>
              <a:ext uri="{FF2B5EF4-FFF2-40B4-BE49-F238E27FC236}">
                <a16:creationId xmlns:a16="http://schemas.microsoft.com/office/drawing/2014/main" id="{505751A9-E3E2-4FEC-9A50-2F58FD71968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4005266"/>
            <a:ext cx="9144000" cy="262572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Na kterých polokoulích se rozkládá Evropa?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Do mapy zakreslete hranici mezi Evropou a Asií.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Zakreslete nultý poledník (kterými státy prochází) a severní polární kruh.</a:t>
            </a:r>
          </a:p>
          <a:p>
            <a:pPr>
              <a:lnSpc>
                <a:spcPct val="80000"/>
              </a:lnSpc>
            </a:pPr>
            <a:r>
              <a:rPr lang="cs-CZ" altLang="cs-CZ" sz="2000" u="sng" dirty="0"/>
              <a:t>Vypiš </a:t>
            </a:r>
            <a:r>
              <a:rPr lang="cs-CZ" altLang="cs-CZ" sz="2000" u="sng" dirty="0" err="1"/>
              <a:t>nejzašší</a:t>
            </a:r>
            <a:r>
              <a:rPr lang="cs-CZ" altLang="cs-CZ" sz="2000" u="sng" dirty="0"/>
              <a:t> body Evropy (S, J, V, Z).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Písmeny označ </a:t>
            </a:r>
            <a:r>
              <a:rPr lang="cs-CZ" altLang="cs-CZ" sz="2000" u="sng" dirty="0"/>
              <a:t>poloostrovy</a:t>
            </a:r>
            <a:r>
              <a:rPr lang="cs-CZ" altLang="cs-CZ" sz="2000" dirty="0"/>
              <a:t>: </a:t>
            </a:r>
            <a:r>
              <a:rPr lang="cs-CZ" altLang="cs-CZ" sz="2000" u="sng" dirty="0"/>
              <a:t>Apeninský, Balkánský, Peloponéský, Pyrenejský, Bretaňský, Skandinávský, Jutský, Kola, pol. Krym.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Čísly označ </a:t>
            </a:r>
            <a:r>
              <a:rPr lang="cs-CZ" altLang="cs-CZ" sz="2000" u="sng" dirty="0"/>
              <a:t>ostrovy: Island, Britské ostrovy, Korsika, Sardinie, Sicílie,  Kréta, Baleáry.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Kterým státům patří Grónsko a Kanárské ostrovy? Patří k Evropě</a:t>
            </a:r>
            <a:r>
              <a:rPr lang="cs-CZ" altLang="cs-CZ" sz="1800" dirty="0"/>
              <a:t>?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endParaRPr lang="cs-CZ" altLang="cs-CZ" sz="1800" dirty="0"/>
          </a:p>
        </p:txBody>
      </p:sp>
      <p:pic>
        <p:nvPicPr>
          <p:cNvPr id="6153" name="Picture 9" descr="eu_sl">
            <a:extLst>
              <a:ext uri="{FF2B5EF4-FFF2-40B4-BE49-F238E27FC236}">
                <a16:creationId xmlns:a16="http://schemas.microsoft.com/office/drawing/2014/main" id="{E57D56A9-54A4-4404-B9C5-8D5099F342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7530" y="113399"/>
            <a:ext cx="5976939" cy="3870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6" descr="http://www.alpy.net/walp/obr/001n.jpg">
            <a:extLst>
              <a:ext uri="{FF2B5EF4-FFF2-40B4-BE49-F238E27FC236}">
                <a16:creationId xmlns:a16="http://schemas.microsoft.com/office/drawing/2014/main" id="{2FACEF5F-6B3D-40CF-8E1A-A973F9ECE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r="5309" b="3"/>
          <a:stretch>
            <a:fillRect/>
          </a:stretch>
        </p:blipFill>
        <p:spPr bwMode="auto">
          <a:xfrm>
            <a:off x="5006901" y="223904"/>
            <a:ext cx="3765946" cy="376594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0" descr="Picture of an ocean. ">
            <a:extLst>
              <a:ext uri="{FF2B5EF4-FFF2-40B4-BE49-F238E27FC236}">
                <a16:creationId xmlns:a16="http://schemas.microsoft.com/office/drawing/2014/main" id="{7E4B4225-5A8A-458B-9BFD-3EDB8DDD9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3" r="-1" b="-1"/>
          <a:stretch/>
        </p:blipFill>
        <p:spPr bwMode="auto">
          <a:xfrm>
            <a:off x="1199077" y="4"/>
            <a:ext cx="4125131" cy="2489417"/>
          </a:xfrm>
          <a:custGeom>
            <a:avLst/>
            <a:gdLst/>
            <a:ahLst/>
            <a:cxnLst/>
            <a:rect l="l" t="t" r="r" b="b"/>
            <a:pathLst>
              <a:path w="4125131" h="2489417">
                <a:moveTo>
                  <a:pt x="44777" y="0"/>
                </a:moveTo>
                <a:lnTo>
                  <a:pt x="4080354" y="0"/>
                </a:lnTo>
                <a:lnTo>
                  <a:pt x="4083227" y="11173"/>
                </a:lnTo>
                <a:cubicBezTo>
                  <a:pt x="4110702" y="145441"/>
                  <a:pt x="4125131" y="284462"/>
                  <a:pt x="4125131" y="426852"/>
                </a:cubicBezTo>
                <a:cubicBezTo>
                  <a:pt x="4125131" y="1565976"/>
                  <a:pt x="3201689" y="2489417"/>
                  <a:pt x="2062565" y="2489417"/>
                </a:cubicBezTo>
                <a:cubicBezTo>
                  <a:pt x="923442" y="2489417"/>
                  <a:pt x="0" y="1565976"/>
                  <a:pt x="0" y="426852"/>
                </a:cubicBezTo>
                <a:cubicBezTo>
                  <a:pt x="0" y="284462"/>
                  <a:pt x="14429" y="145441"/>
                  <a:pt x="41904" y="11173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 result for podzemní voda">
            <a:extLst>
              <a:ext uri="{FF2B5EF4-FFF2-40B4-BE49-F238E27FC236}">
                <a16:creationId xmlns:a16="http://schemas.microsoft.com/office/drawing/2014/main" id="{0739B411-AAFB-47A8-A52F-8C385D2F6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r="28796"/>
          <a:stretch/>
        </p:blipFill>
        <p:spPr bwMode="auto">
          <a:xfrm>
            <a:off x="-2" y="1998084"/>
            <a:ext cx="4231752" cy="4859916"/>
          </a:xfrm>
          <a:custGeom>
            <a:avLst/>
            <a:gdLst/>
            <a:ahLst/>
            <a:cxnLst/>
            <a:rect l="l" t="t" r="r" b="b"/>
            <a:pathLst>
              <a:path w="4231752" h="4859916">
                <a:moveTo>
                  <a:pt x="1051869" y="0"/>
                </a:moveTo>
                <a:cubicBezTo>
                  <a:pt x="2808070" y="0"/>
                  <a:pt x="4231752" y="1423682"/>
                  <a:pt x="4231752" y="3179883"/>
                </a:cubicBezTo>
                <a:cubicBezTo>
                  <a:pt x="4231752" y="3728696"/>
                  <a:pt x="4092721" y="4245036"/>
                  <a:pt x="3847958" y="4695604"/>
                </a:cubicBezTo>
                <a:lnTo>
                  <a:pt x="3748135" y="4859916"/>
                </a:lnTo>
                <a:lnTo>
                  <a:pt x="0" y="4859916"/>
                </a:lnTo>
                <a:lnTo>
                  <a:pt x="0" y="181856"/>
                </a:lnTo>
                <a:lnTo>
                  <a:pt x="106268" y="142962"/>
                </a:lnTo>
                <a:cubicBezTo>
                  <a:pt x="404983" y="50052"/>
                  <a:pt x="722581" y="0"/>
                  <a:pt x="1051869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ational-geographic.cz/images/fotky/geologie1.jpg">
            <a:extLst>
              <a:ext uri="{FF2B5EF4-FFF2-40B4-BE49-F238E27FC236}">
                <a16:creationId xmlns:a16="http://schemas.microsoft.com/office/drawing/2014/main" id="{F2FD2FFB-6ACA-43E0-96F1-20CB1D417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r:link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2" b="1"/>
          <a:stretch>
            <a:fillRect/>
          </a:stretch>
        </p:blipFill>
        <p:spPr bwMode="auto">
          <a:xfrm>
            <a:off x="8845405" y="0"/>
            <a:ext cx="3346597" cy="3631921"/>
          </a:xfrm>
          <a:custGeom>
            <a:avLst/>
            <a:gdLst/>
            <a:ahLst/>
            <a:cxnLst/>
            <a:rect l="l" t="t" r="r" b="b"/>
            <a:pathLst>
              <a:path w="3346597" h="3631921">
                <a:moveTo>
                  <a:pt x="416855" y="0"/>
                </a:moveTo>
                <a:lnTo>
                  <a:pt x="3346597" y="0"/>
                </a:lnTo>
                <a:lnTo>
                  <a:pt x="3346597" y="3384403"/>
                </a:lnTo>
                <a:lnTo>
                  <a:pt x="3209678" y="3450360"/>
                </a:lnTo>
                <a:cubicBezTo>
                  <a:pt x="2933269" y="3567272"/>
                  <a:pt x="2629372" y="3631921"/>
                  <a:pt x="2310376" y="3631921"/>
                </a:cubicBezTo>
                <a:cubicBezTo>
                  <a:pt x="1034390" y="3631921"/>
                  <a:pt x="0" y="2597531"/>
                  <a:pt x="0" y="1321546"/>
                </a:cubicBezTo>
                <a:cubicBezTo>
                  <a:pt x="0" y="843052"/>
                  <a:pt x="145461" y="398532"/>
                  <a:pt x="394576" y="297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980995E-7523-4DD5-A868-68BD1ABDED2B}"/>
              </a:ext>
            </a:extLst>
          </p:cNvPr>
          <p:cNvSpPr/>
          <p:nvPr/>
        </p:nvSpPr>
        <p:spPr>
          <a:xfrm>
            <a:off x="4337574" y="4240361"/>
            <a:ext cx="3153391" cy="2036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cs-CZ" sz="3600" b="1" kern="1200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VODA V RŮZNÝCH PODOBÁCH</a:t>
            </a:r>
          </a:p>
        </p:txBody>
      </p:sp>
      <p:sp>
        <p:nvSpPr>
          <p:cNvPr id="2051" name="Rectangle 5">
            <a:extLst>
              <a:ext uri="{FF2B5EF4-FFF2-40B4-BE49-F238E27FC236}">
                <a16:creationId xmlns:a16="http://schemas.microsoft.com/office/drawing/2014/main" id="{152CFFAA-BE54-4D79-9F5E-28602C23B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225742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5" name="Text Box 11">
            <a:extLst>
              <a:ext uri="{FF2B5EF4-FFF2-40B4-BE49-F238E27FC236}">
                <a16:creationId xmlns:a16="http://schemas.microsoft.com/office/drawing/2014/main" id="{CAD9C0B2-BF06-41C0-B278-01AB5941A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7731" y="4652507"/>
            <a:ext cx="5385994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Aft>
                <a:spcPts val="600"/>
              </a:spcAft>
            </a:pPr>
            <a:r>
              <a:rPr lang="cs-CZ" altLang="cs-CZ" sz="2800" b="1" dirty="0">
                <a:latin typeface="+mn-lt"/>
              </a:rPr>
              <a:t>Hydrosféra = vodní obal Země</a:t>
            </a:r>
          </a:p>
          <a:p>
            <a:pPr algn="r" eaLnBrk="1" hangingPunct="1">
              <a:spcAft>
                <a:spcPts val="600"/>
              </a:spcAft>
            </a:pPr>
            <a:r>
              <a:rPr lang="cs-CZ" altLang="cs-CZ" sz="2800" b="1" dirty="0">
                <a:latin typeface="+mn-lt"/>
              </a:rPr>
              <a:t>Důležitá součást života</a:t>
            </a:r>
          </a:p>
          <a:p>
            <a:pPr algn="r" eaLnBrk="1" hangingPunct="1">
              <a:spcAft>
                <a:spcPts val="600"/>
              </a:spcAft>
            </a:pPr>
            <a:r>
              <a:rPr lang="cs-CZ" altLang="cs-CZ" sz="2800" b="1" dirty="0">
                <a:solidFill>
                  <a:srgbClr val="000000"/>
                </a:solidFill>
                <a:latin typeface="+mn-lt"/>
              </a:rPr>
              <a:t>Veškerá voda na zemi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D0070D6-B83C-4311-B441-DAB134355F6F}"/>
              </a:ext>
            </a:extLst>
          </p:cNvPr>
          <p:cNvSpPr/>
          <p:nvPr/>
        </p:nvSpPr>
        <p:spPr>
          <a:xfrm>
            <a:off x="10518704" y="3595001"/>
            <a:ext cx="955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Ledovce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2F26A19-02E1-45E9-8149-2EFB59965124}"/>
              </a:ext>
            </a:extLst>
          </p:cNvPr>
          <p:cNvSpPr/>
          <p:nvPr/>
        </p:nvSpPr>
        <p:spPr>
          <a:xfrm>
            <a:off x="3261642" y="2419590"/>
            <a:ext cx="1449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Moře/oceány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EF493A6-73B8-4B02-A074-4A8CB99355A9}"/>
              </a:ext>
            </a:extLst>
          </p:cNvPr>
          <p:cNvSpPr/>
          <p:nvPr/>
        </p:nvSpPr>
        <p:spPr>
          <a:xfrm>
            <a:off x="7580661" y="3828315"/>
            <a:ext cx="759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Jezera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82D30AD-A0DD-4025-BFBC-27C286292F5F}"/>
              </a:ext>
            </a:extLst>
          </p:cNvPr>
          <p:cNvSpPr/>
          <p:nvPr/>
        </p:nvSpPr>
        <p:spPr>
          <a:xfrm>
            <a:off x="3926506" y="6385567"/>
            <a:ext cx="3148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Podzemní / podpovrchová voda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3">
            <a:extLst>
              <a:ext uri="{FF2B5EF4-FFF2-40B4-BE49-F238E27FC236}">
                <a16:creationId xmlns:a16="http://schemas.microsoft.com/office/drawing/2014/main" id="{562CBCF0-F6CC-4DCD-A33E-5DDDEF3A8A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6044" y="0"/>
          <a:ext cx="4251465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Graf" r:id="rId3" imgW="4581754" imgH="2276856" progId="Excel.Chart.8">
                  <p:embed/>
                </p:oleObj>
              </mc:Choice>
              <mc:Fallback>
                <p:oleObj name="Graf" r:id="rId3" imgW="4581754" imgH="2276856" progId="Excel.Chart.8">
                  <p:embed/>
                  <p:pic>
                    <p:nvPicPr>
                      <p:cNvPr id="6" name="Object 13">
                        <a:extLst>
                          <a:ext uri="{FF2B5EF4-FFF2-40B4-BE49-F238E27FC236}">
                            <a16:creationId xmlns:a16="http://schemas.microsoft.com/office/drawing/2014/main" id="{562CBCF0-F6CC-4DCD-A33E-5DDDEF3A8A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6044" y="0"/>
                        <a:ext cx="4251465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2">
            <a:extLst>
              <a:ext uri="{FF2B5EF4-FFF2-40B4-BE49-F238E27FC236}">
                <a16:creationId xmlns:a16="http://schemas.microsoft.com/office/drawing/2014/main" id="{63FF7E6E-FE7D-461E-9027-E1B79E7C3D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26287" y="4581525"/>
          <a:ext cx="5014895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Graf" r:id="rId5" imgW="4581754" imgH="2276856" progId="Excel.Chart.8">
                  <p:embed/>
                </p:oleObj>
              </mc:Choice>
              <mc:Fallback>
                <p:oleObj name="Graf" r:id="rId5" imgW="4581754" imgH="2276856" progId="Excel.Chart.8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63FF7E6E-FE7D-461E-9027-E1B79E7C3D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6287" y="4581525"/>
                        <a:ext cx="5014895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1">
            <a:extLst>
              <a:ext uri="{FF2B5EF4-FFF2-40B4-BE49-F238E27FC236}">
                <a16:creationId xmlns:a16="http://schemas.microsoft.com/office/drawing/2014/main" id="{3E9E0C13-0D96-4DB6-942B-15FEFC2A74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3037" y="2223550"/>
          <a:ext cx="5241439" cy="273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Graf" r:id="rId7" imgW="4581754" imgH="2276856" progId="Excel.Chart.8">
                  <p:embed/>
                </p:oleObj>
              </mc:Choice>
              <mc:Fallback>
                <p:oleObj name="Graf" r:id="rId7" imgW="4581754" imgH="2276856" progId="Excel.Chart.8">
                  <p:embed/>
                  <p:pic>
                    <p:nvPicPr>
                      <p:cNvPr id="2" name="Object 11">
                        <a:extLst>
                          <a:ext uri="{FF2B5EF4-FFF2-40B4-BE49-F238E27FC236}">
                            <a16:creationId xmlns:a16="http://schemas.microsoft.com/office/drawing/2014/main" id="{3E9E0C13-0D96-4DB6-942B-15FEFC2A74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3037" y="2223550"/>
                        <a:ext cx="5241439" cy="273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2" name="Picture 2" descr="Výsledek obrázku pro oceány">
            <a:extLst>
              <a:ext uri="{FF2B5EF4-FFF2-40B4-BE49-F238E27FC236}">
                <a16:creationId xmlns:a16="http://schemas.microsoft.com/office/drawing/2014/main" id="{A7364BB4-3337-479F-AFF4-0D583EFAA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t="-1" r="974" b="2"/>
          <a:stretch/>
        </p:blipFill>
        <p:spPr bwMode="auto">
          <a:xfrm>
            <a:off x="123569" y="197598"/>
            <a:ext cx="8419070" cy="64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4">
            <a:extLst>
              <a:ext uri="{FF2B5EF4-FFF2-40B4-BE49-F238E27FC236}">
                <a16:creationId xmlns:a16="http://schemas.microsoft.com/office/drawing/2014/main" id="{B07A6039-40D8-44C2-BFF1-003C6AF95F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34738" y="4059239"/>
            <a:ext cx="417039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15">
            <a:extLst>
              <a:ext uri="{FF2B5EF4-FFF2-40B4-BE49-F238E27FC236}">
                <a16:creationId xmlns:a16="http://schemas.microsoft.com/office/drawing/2014/main" id="{3B4AE179-0C47-412F-BACA-6D0578ED1F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30092" y="1734600"/>
            <a:ext cx="333631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573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5F7A98-5B9E-4D94-91F5-EFE3545A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20" y="764704"/>
            <a:ext cx="3885141" cy="1080120"/>
          </a:xfrm>
        </p:spPr>
        <p:txBody>
          <a:bodyPr anchor="t">
            <a:normAutofit fontScale="90000"/>
          </a:bodyPr>
          <a:lstStyle/>
          <a:p>
            <a:pPr algn="r"/>
            <a:r>
              <a:rPr lang="cs-CZ" sz="36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Státy, hranice, státní zřízení</a:t>
            </a:r>
            <a:br>
              <a:rPr lang="cs-CZ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3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1F1E48-09E2-422B-9C98-A5A7FA4A7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Stát</a:t>
            </a:r>
            <a:r>
              <a:rPr lang="cs-CZ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základní územní a mocenská jednotka;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hranice států </a:t>
            </a:r>
            <a:r>
              <a:rPr lang="cs-CZ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/přírodní nebo umělé/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neustále vznikají a zanikají státy … důvody?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5" name="Obrázek 4" descr="Výsledek obrázku pro rozpad sssr">
            <a:extLst>
              <a:ext uri="{FF2B5EF4-FFF2-40B4-BE49-F238E27FC236}">
                <a16:creationId xmlns:a16="http://schemas.microsoft.com/office/drawing/2014/main" id="{4D738DAF-2C9B-4216-8C2A-7682317D1D9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" r="2" b="2"/>
          <a:stretch/>
        </p:blipFill>
        <p:spPr bwMode="auto">
          <a:xfrm>
            <a:off x="393308" y="2523915"/>
            <a:ext cx="5559480" cy="3749040"/>
          </a:xfrm>
          <a:prstGeom prst="rect">
            <a:avLst/>
          </a:prstGeom>
          <a:noFill/>
        </p:spPr>
      </p:pic>
      <p:pic>
        <p:nvPicPr>
          <p:cNvPr id="4" name="Obrázek 3" descr="Výsledek obrázku pro rozpad jugoslávie">
            <a:extLst>
              <a:ext uri="{FF2B5EF4-FFF2-40B4-BE49-F238E27FC236}">
                <a16:creationId xmlns:a16="http://schemas.microsoft.com/office/drawing/2014/main" id="{4715C744-7D08-48EB-9F69-5494EA07836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r="4252" b="-2"/>
          <a:stretch/>
        </p:blipFill>
        <p:spPr bwMode="auto">
          <a:xfrm>
            <a:off x="6251736" y="2527997"/>
            <a:ext cx="5546955" cy="3749040"/>
          </a:xfrm>
          <a:prstGeom prst="rect">
            <a:avLst/>
          </a:prstGeom>
          <a:noFill/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8057475-E09F-49D3-B128-36902FF09841}"/>
              </a:ext>
            </a:extLst>
          </p:cNvPr>
          <p:cNvSpPr txBox="1"/>
          <p:nvPr/>
        </p:nvSpPr>
        <p:spPr>
          <a:xfrm>
            <a:off x="8224333" y="5805264"/>
            <a:ext cx="3574358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Rozpad Jugoslávie v Evropě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6EA2B3-CF9A-4371-A68D-8780121412FC}"/>
              </a:ext>
            </a:extLst>
          </p:cNvPr>
          <p:cNvSpPr txBox="1"/>
          <p:nvPr/>
        </p:nvSpPr>
        <p:spPr>
          <a:xfrm>
            <a:off x="1415480" y="2697779"/>
            <a:ext cx="4537308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Rozpad Sovětského svazu /SSSR/ v Evropě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8016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8" name="Rectangle 72">
            <a:extLst>
              <a:ext uri="{FF2B5EF4-FFF2-40B4-BE49-F238E27FC236}">
                <a16:creationId xmlns:a16="http://schemas.microsoft.com/office/drawing/2014/main" id="{17891482-C38A-4F0C-8183-0121632F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E38C58-B902-46E3-AA09-BAD6D616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129" y="486184"/>
            <a:ext cx="6118403" cy="1325563"/>
          </a:xfrm>
        </p:spPr>
        <p:txBody>
          <a:bodyPr>
            <a:normAutofit/>
          </a:bodyPr>
          <a:lstStyle/>
          <a:p>
            <a:r>
              <a:rPr lang="cs-CZ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 vlády</a:t>
            </a:r>
            <a:endParaRPr lang="cs-CZ"/>
          </a:p>
        </p:txBody>
      </p:sp>
      <p:pic>
        <p:nvPicPr>
          <p:cNvPr id="3076" name="Picture 4" descr="Jak experti usvědčili KLDR? Důležitou část torpéda našli na dně až v sobotu  - iDNES.cz">
            <a:extLst>
              <a:ext uri="{FF2B5EF4-FFF2-40B4-BE49-F238E27FC236}">
                <a16:creationId xmlns:a16="http://schemas.microsoft.com/office/drawing/2014/main" id="{DED11ABD-C50C-42EA-87FE-EC0F91D48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6" y="623427"/>
            <a:ext cx="4100921" cy="2460552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uba, stát v Severní Americe - CoJeCo.cz - Vaše encyklopedie">
            <a:extLst>
              <a:ext uri="{FF2B5EF4-FFF2-40B4-BE49-F238E27FC236}">
                <a16:creationId xmlns:a16="http://schemas.microsoft.com/office/drawing/2014/main" id="{6D533734-7C8D-42BF-BB70-75118280C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8026" y="3543300"/>
            <a:ext cx="2516360" cy="2813049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DE39A9-7EB9-4A25-8DE1-56BC21CEF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129" y="1946684"/>
            <a:ext cx="61184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Demokracie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forma vlády, většinou </a:t>
            </a:r>
            <a:r>
              <a:rPr lang="cs-CZ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republika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volený prezident nebo politické strany a vláda;</a:t>
            </a:r>
            <a:b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Monarchie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panovník, dědičný titul; </a:t>
            </a:r>
            <a:b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Konstituční monarchie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vedle demokratických volených zástupců je panovník (Velká Británie, Kanada, Austrálie)</a:t>
            </a:r>
            <a:b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Diktatura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 jeden diktátor, nebo strana s podporou armády, nedemokratické.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079" name="Arc 74">
            <a:extLst>
              <a:ext uri="{FF2B5EF4-FFF2-40B4-BE49-F238E27FC236}">
                <a16:creationId xmlns:a16="http://schemas.microsoft.com/office/drawing/2014/main" id="{DA4B6E73-2318-4814-8EB1-306D53723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64111">
            <a:off x="-991925" y="5644752"/>
            <a:ext cx="2987899" cy="2987899"/>
          </a:xfrm>
          <a:prstGeom prst="arc">
            <a:avLst>
              <a:gd name="adj1" fmla="val 16200000"/>
              <a:gd name="adj2" fmla="val 21581479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69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Související obrázek">
            <a:extLst>
              <a:ext uri="{FF2B5EF4-FFF2-40B4-BE49-F238E27FC236}">
                <a16:creationId xmlns:a16="http://schemas.microsoft.com/office/drawing/2014/main" id="{408DBBF4-7F26-43E9-81F4-DAF4E6E2C3D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t="2750"/>
          <a:stretch/>
        </p:blipFill>
        <p:spPr bwMode="auto">
          <a:xfrm>
            <a:off x="-7366" y="0"/>
            <a:ext cx="5190946" cy="685800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EFE939-FA1F-4965-B27F-AA0886DA4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368" y="188640"/>
            <a:ext cx="3509312" cy="1325563"/>
          </a:xfrm>
        </p:spPr>
        <p:txBody>
          <a:bodyPr>
            <a:normAutofit/>
          </a:bodyPr>
          <a:lstStyle/>
          <a:p>
            <a:r>
              <a:rPr lang="cs-CZ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Evropa</a:t>
            </a:r>
            <a:br>
              <a:rPr lang="cs-CZ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světadíl „Starý kontinent“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03AD01-FFE8-4799-9483-A66C52497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368" y="1514203"/>
            <a:ext cx="4246040" cy="494176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kolébka západní civilizace;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malý světadíl s vysokou </a:t>
            </a:r>
            <a:b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hustotou zalidnění;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zhruba 10 % světové populace;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politická a jazyková pestrost </a:t>
            </a:r>
            <a:b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(46 států, 218 jazyků);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státy tvořeny na národních základech;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nejdelší Evropská řeka Volha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vysoká životní úroveň, industrializace;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nízká průměrná nadmořská výška (290 m).</a:t>
            </a:r>
          </a:p>
        </p:txBody>
      </p:sp>
      <p:sp>
        <p:nvSpPr>
          <p:cNvPr id="4" name="Textové pole 2">
            <a:extLst>
              <a:ext uri="{FF2B5EF4-FFF2-40B4-BE49-F238E27FC236}">
                <a16:creationId xmlns:a16="http://schemas.microsoft.com/office/drawing/2014/main" id="{C2CD7A0D-4E9B-419F-B8FB-2F661DD53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4100" y="1120403"/>
            <a:ext cx="2247900" cy="574120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Evropa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jako součást </a:t>
            </a:r>
            <a:r>
              <a:rPr lang="cs-CZ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kontinentu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Eurasie.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 jako </a:t>
            </a:r>
            <a:r>
              <a:rPr lang="cs-CZ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světadíl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druhý nejmenší </a:t>
            </a:r>
            <a:b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 Austrálii).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 nezávislých států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cs-CZ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Regiony Evropy: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Západní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Střední /ČR/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Východní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Severní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Jižní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Jihovýchodní.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52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3522B6-D17B-4370-9959-7BB3F4B91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550" y="365125"/>
            <a:ext cx="4802249" cy="1191667"/>
          </a:xfrm>
        </p:spPr>
        <p:txBody>
          <a:bodyPr anchor="b">
            <a:normAutofit/>
          </a:bodyPr>
          <a:lstStyle/>
          <a:p>
            <a:r>
              <a:rPr lang="cs-CZ" sz="40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Evropa = Západní civilizace</a:t>
            </a:r>
            <a:endParaRPr lang="cs-CZ" sz="4000" dirty="0">
              <a:solidFill>
                <a:srgbClr val="FF0000"/>
              </a:solidFill>
            </a:endParaRPr>
          </a:p>
        </p:txBody>
      </p:sp>
      <p:pic>
        <p:nvPicPr>
          <p:cNvPr id="5124" name="Picture 4" descr="Europoidní rasa – Wikipedie">
            <a:extLst>
              <a:ext uri="{FF2B5EF4-FFF2-40B4-BE49-F238E27FC236}">
                <a16:creationId xmlns:a16="http://schemas.microsoft.com/office/drawing/2014/main" id="{2ADE7FFA-0AEE-43DE-88E1-EB93EC1D4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r="5601"/>
          <a:stretch/>
        </p:blipFill>
        <p:spPr bwMode="auto">
          <a:xfrm>
            <a:off x="-1" y="10"/>
            <a:ext cx="3003123" cy="389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Znamená migrace pro Evropu posílení náboženství nebo spíš sekularismu? /  Christnet.eu – zpravodajství, názory, teologie, kultura">
            <a:extLst>
              <a:ext uri="{FF2B5EF4-FFF2-40B4-BE49-F238E27FC236}">
                <a16:creationId xmlns:a16="http://schemas.microsoft.com/office/drawing/2014/main" id="{6C433967-B8D5-4314-86CB-F2632AA8A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r="19599" b="-4"/>
          <a:stretch/>
        </p:blipFill>
        <p:spPr bwMode="auto">
          <a:xfrm>
            <a:off x="3180257" y="10"/>
            <a:ext cx="3016307" cy="27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omentář Petra Peška: Demokracie pěti vůní | E15.cz">
            <a:extLst>
              <a:ext uri="{FF2B5EF4-FFF2-40B4-BE49-F238E27FC236}">
                <a16:creationId xmlns:a16="http://schemas.microsoft.com/office/drawing/2014/main" id="{7942AF3C-6F3F-413B-857E-9A9B7A101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9" r="25332" b="4"/>
          <a:stretch/>
        </p:blipFill>
        <p:spPr bwMode="auto">
          <a:xfrm>
            <a:off x="-1" y="4079988"/>
            <a:ext cx="3003123" cy="27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růmyslová revoluce aneb jedno z nejdůležitějších období v dějinách  lidstva. Jak se odrazila na dětské práci? - StoryMag.cz">
            <a:extLst>
              <a:ext uri="{FF2B5EF4-FFF2-40B4-BE49-F238E27FC236}">
                <a16:creationId xmlns:a16="http://schemas.microsoft.com/office/drawing/2014/main" id="{E2C7B73A-031B-469B-9DC1-4C7EE8232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0" r="33853" b="2"/>
          <a:stretch/>
        </p:blipFill>
        <p:spPr bwMode="auto">
          <a:xfrm>
            <a:off x="3180257" y="2957665"/>
            <a:ext cx="3016307" cy="390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3C3E1D-D64D-49F3-9C9F-B0A2F617F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8588" y="1616238"/>
            <a:ext cx="4948012" cy="16779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Evropa od Asyrského slova „</a:t>
            </a:r>
            <a:r>
              <a:rPr lang="cs-CZ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Ereb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(večerní soumrak) Západní svět – soubor sociálních, společenských, etických a estetických pravidel, konvencí: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14" name="Textové pole 2">
            <a:extLst>
              <a:ext uri="{FF2B5EF4-FFF2-40B4-BE49-F238E27FC236}">
                <a16:creationId xmlns:a16="http://schemas.microsoft.com/office/drawing/2014/main" id="{C941046A-10A0-4F36-ACF6-892FFF0DE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3563777"/>
            <a:ext cx="2085975" cy="657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600" i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Společná historie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ové pole 2">
            <a:extLst>
              <a:ext uri="{FF2B5EF4-FFF2-40B4-BE49-F238E27FC236}">
                <a16:creationId xmlns:a16="http://schemas.microsoft.com/office/drawing/2014/main" id="{A20F7F53-823E-45A6-933F-DA5DC871E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290" y="4697252"/>
            <a:ext cx="2085975" cy="657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600" i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Jazyk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ové pole 2">
            <a:extLst>
              <a:ext uri="{FF2B5EF4-FFF2-40B4-BE49-F238E27FC236}">
                <a16:creationId xmlns:a16="http://schemas.microsoft.com/office/drawing/2014/main" id="{CADD0047-BB50-4195-AC04-112883831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8915" y="5783102"/>
            <a:ext cx="2085975" cy="657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600" i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Náboženství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ové pole 2">
            <a:extLst>
              <a:ext uri="{FF2B5EF4-FFF2-40B4-BE49-F238E27FC236}">
                <a16:creationId xmlns:a16="http://schemas.microsoft.com/office/drawing/2014/main" id="{30E25191-179B-4B07-98E7-A9B19D369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240" y="3535202"/>
            <a:ext cx="2085975" cy="657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600" i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Rasa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ové pole 2">
            <a:extLst>
              <a:ext uri="{FF2B5EF4-FFF2-40B4-BE49-F238E27FC236}">
                <a16:creationId xmlns:a16="http://schemas.microsoft.com/office/drawing/2014/main" id="{B0DEFC9E-70FB-40A3-801D-F56EF7FE5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7415" y="4592477"/>
            <a:ext cx="2085975" cy="657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600" i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Demokracie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ové pole 2">
            <a:extLst>
              <a:ext uri="{FF2B5EF4-FFF2-40B4-BE49-F238E27FC236}">
                <a16:creationId xmlns:a16="http://schemas.microsoft.com/office/drawing/2014/main" id="{003F4F11-60C6-4CA5-AA15-3C2972F2F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040" y="5792627"/>
            <a:ext cx="2085975" cy="657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600" i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industrializace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5B86AAF3-C532-4921-B90B-204DDEB18980}"/>
              </a:ext>
            </a:extLst>
          </p:cNvPr>
          <p:cNvSpPr/>
          <p:nvPr/>
        </p:nvSpPr>
        <p:spPr>
          <a:xfrm>
            <a:off x="7764922" y="4140720"/>
            <a:ext cx="2337514" cy="1722664"/>
          </a:xfrm>
          <a:custGeom>
            <a:avLst/>
            <a:gdLst>
              <a:gd name="connsiteX0" fmla="*/ 696493 w 2337514"/>
              <a:gd name="connsiteY0" fmla="*/ 81643 h 1722664"/>
              <a:gd name="connsiteX1" fmla="*/ 769971 w 2337514"/>
              <a:gd name="connsiteY1" fmla="*/ 65314 h 1722664"/>
              <a:gd name="connsiteX2" fmla="*/ 835286 w 2337514"/>
              <a:gd name="connsiteY2" fmla="*/ 48985 h 1722664"/>
              <a:gd name="connsiteX3" fmla="*/ 884271 w 2337514"/>
              <a:gd name="connsiteY3" fmla="*/ 32657 h 1722664"/>
              <a:gd name="connsiteX4" fmla="*/ 925093 w 2337514"/>
              <a:gd name="connsiteY4" fmla="*/ 24493 h 1722664"/>
              <a:gd name="connsiteX5" fmla="*/ 1055721 w 2337514"/>
              <a:gd name="connsiteY5" fmla="*/ 8164 h 1722664"/>
              <a:gd name="connsiteX6" fmla="*/ 1112871 w 2337514"/>
              <a:gd name="connsiteY6" fmla="*/ 0 h 1722664"/>
              <a:gd name="connsiteX7" fmla="*/ 1406786 w 2337514"/>
              <a:gd name="connsiteY7" fmla="*/ 8164 h 1722664"/>
              <a:gd name="connsiteX8" fmla="*/ 1439443 w 2337514"/>
              <a:gd name="connsiteY8" fmla="*/ 16328 h 1722664"/>
              <a:gd name="connsiteX9" fmla="*/ 1488429 w 2337514"/>
              <a:gd name="connsiteY9" fmla="*/ 24493 h 1722664"/>
              <a:gd name="connsiteX10" fmla="*/ 1521086 w 2337514"/>
              <a:gd name="connsiteY10" fmla="*/ 32657 h 1722664"/>
              <a:gd name="connsiteX11" fmla="*/ 1594564 w 2337514"/>
              <a:gd name="connsiteY11" fmla="*/ 48985 h 1722664"/>
              <a:gd name="connsiteX12" fmla="*/ 1627221 w 2337514"/>
              <a:gd name="connsiteY12" fmla="*/ 65314 h 1722664"/>
              <a:gd name="connsiteX13" fmla="*/ 1700700 w 2337514"/>
              <a:gd name="connsiteY13" fmla="*/ 81643 h 1722664"/>
              <a:gd name="connsiteX14" fmla="*/ 1725193 w 2337514"/>
              <a:gd name="connsiteY14" fmla="*/ 89807 h 1722664"/>
              <a:gd name="connsiteX15" fmla="*/ 1790507 w 2337514"/>
              <a:gd name="connsiteY15" fmla="*/ 138793 h 1722664"/>
              <a:gd name="connsiteX16" fmla="*/ 1815000 w 2337514"/>
              <a:gd name="connsiteY16" fmla="*/ 163285 h 1722664"/>
              <a:gd name="connsiteX17" fmla="*/ 1880314 w 2337514"/>
              <a:gd name="connsiteY17" fmla="*/ 212271 h 1722664"/>
              <a:gd name="connsiteX18" fmla="*/ 1912971 w 2337514"/>
              <a:gd name="connsiteY18" fmla="*/ 236764 h 1722664"/>
              <a:gd name="connsiteX19" fmla="*/ 1945629 w 2337514"/>
              <a:gd name="connsiteY19" fmla="*/ 261257 h 1722664"/>
              <a:gd name="connsiteX20" fmla="*/ 2002779 w 2337514"/>
              <a:gd name="connsiteY20" fmla="*/ 318407 h 1722664"/>
              <a:gd name="connsiteX21" fmla="*/ 2051764 w 2337514"/>
              <a:gd name="connsiteY21" fmla="*/ 375557 h 1722664"/>
              <a:gd name="connsiteX22" fmla="*/ 2092586 w 2337514"/>
              <a:gd name="connsiteY22" fmla="*/ 432707 h 1722664"/>
              <a:gd name="connsiteX23" fmla="*/ 2125243 w 2337514"/>
              <a:gd name="connsiteY23" fmla="*/ 457200 h 1722664"/>
              <a:gd name="connsiteX24" fmla="*/ 2166064 w 2337514"/>
              <a:gd name="connsiteY24" fmla="*/ 522514 h 1722664"/>
              <a:gd name="connsiteX25" fmla="*/ 2198721 w 2337514"/>
              <a:gd name="connsiteY25" fmla="*/ 555171 h 1722664"/>
              <a:gd name="connsiteX26" fmla="*/ 2231379 w 2337514"/>
              <a:gd name="connsiteY26" fmla="*/ 612321 h 1722664"/>
              <a:gd name="connsiteX27" fmla="*/ 2247707 w 2337514"/>
              <a:gd name="connsiteY27" fmla="*/ 636814 h 1722664"/>
              <a:gd name="connsiteX28" fmla="*/ 2264036 w 2337514"/>
              <a:gd name="connsiteY28" fmla="*/ 693964 h 1722664"/>
              <a:gd name="connsiteX29" fmla="*/ 2280364 w 2337514"/>
              <a:gd name="connsiteY29" fmla="*/ 726621 h 1722664"/>
              <a:gd name="connsiteX30" fmla="*/ 2313021 w 2337514"/>
              <a:gd name="connsiteY30" fmla="*/ 800100 h 1722664"/>
              <a:gd name="connsiteX31" fmla="*/ 2329350 w 2337514"/>
              <a:gd name="connsiteY31" fmla="*/ 889907 h 1722664"/>
              <a:gd name="connsiteX32" fmla="*/ 2337514 w 2337514"/>
              <a:gd name="connsiteY32" fmla="*/ 1069521 h 1722664"/>
              <a:gd name="connsiteX33" fmla="*/ 2329350 w 2337514"/>
              <a:gd name="connsiteY33" fmla="*/ 1183821 h 1722664"/>
              <a:gd name="connsiteX34" fmla="*/ 2313021 w 2337514"/>
              <a:gd name="connsiteY34" fmla="*/ 1273628 h 1722664"/>
              <a:gd name="connsiteX35" fmla="*/ 2296693 w 2337514"/>
              <a:gd name="connsiteY35" fmla="*/ 1363435 h 1722664"/>
              <a:gd name="connsiteX36" fmla="*/ 2264036 w 2337514"/>
              <a:gd name="connsiteY36" fmla="*/ 1420585 h 1722664"/>
              <a:gd name="connsiteX37" fmla="*/ 2239543 w 2337514"/>
              <a:gd name="connsiteY37" fmla="*/ 1453243 h 1722664"/>
              <a:gd name="connsiteX38" fmla="*/ 2190557 w 2337514"/>
              <a:gd name="connsiteY38" fmla="*/ 1510393 h 1722664"/>
              <a:gd name="connsiteX39" fmla="*/ 2149736 w 2337514"/>
              <a:gd name="connsiteY39" fmla="*/ 1543050 h 1722664"/>
              <a:gd name="connsiteX40" fmla="*/ 2117079 w 2337514"/>
              <a:gd name="connsiteY40" fmla="*/ 1575707 h 1722664"/>
              <a:gd name="connsiteX41" fmla="*/ 2043600 w 2337514"/>
              <a:gd name="connsiteY41" fmla="*/ 1616528 h 1722664"/>
              <a:gd name="connsiteX42" fmla="*/ 1937464 w 2337514"/>
              <a:gd name="connsiteY42" fmla="*/ 1657350 h 1722664"/>
              <a:gd name="connsiteX43" fmla="*/ 1847657 w 2337514"/>
              <a:gd name="connsiteY43" fmla="*/ 1690007 h 1722664"/>
              <a:gd name="connsiteX44" fmla="*/ 1741521 w 2337514"/>
              <a:gd name="connsiteY44" fmla="*/ 1714500 h 1722664"/>
              <a:gd name="connsiteX45" fmla="*/ 1651714 w 2337514"/>
              <a:gd name="connsiteY45" fmla="*/ 1722664 h 1722664"/>
              <a:gd name="connsiteX46" fmla="*/ 1186350 w 2337514"/>
              <a:gd name="connsiteY46" fmla="*/ 1714500 h 1722664"/>
              <a:gd name="connsiteX47" fmla="*/ 1112871 w 2337514"/>
              <a:gd name="connsiteY47" fmla="*/ 1706335 h 1722664"/>
              <a:gd name="connsiteX48" fmla="*/ 1006736 w 2337514"/>
              <a:gd name="connsiteY48" fmla="*/ 1698171 h 1722664"/>
              <a:gd name="connsiteX49" fmla="*/ 867943 w 2337514"/>
              <a:gd name="connsiteY49" fmla="*/ 1681843 h 1722664"/>
              <a:gd name="connsiteX50" fmla="*/ 794464 w 2337514"/>
              <a:gd name="connsiteY50" fmla="*/ 1665514 h 1722664"/>
              <a:gd name="connsiteX51" fmla="*/ 712821 w 2337514"/>
              <a:gd name="connsiteY51" fmla="*/ 1649185 h 1722664"/>
              <a:gd name="connsiteX52" fmla="*/ 631179 w 2337514"/>
              <a:gd name="connsiteY52" fmla="*/ 1624693 h 1722664"/>
              <a:gd name="connsiteX53" fmla="*/ 549536 w 2337514"/>
              <a:gd name="connsiteY53" fmla="*/ 1600200 h 1722664"/>
              <a:gd name="connsiteX54" fmla="*/ 516879 w 2337514"/>
              <a:gd name="connsiteY54" fmla="*/ 1583871 h 1722664"/>
              <a:gd name="connsiteX55" fmla="*/ 476057 w 2337514"/>
              <a:gd name="connsiteY55" fmla="*/ 1575707 h 1722664"/>
              <a:gd name="connsiteX56" fmla="*/ 451564 w 2337514"/>
              <a:gd name="connsiteY56" fmla="*/ 1567543 h 1722664"/>
              <a:gd name="connsiteX57" fmla="*/ 402579 w 2337514"/>
              <a:gd name="connsiteY57" fmla="*/ 1559378 h 1722664"/>
              <a:gd name="connsiteX58" fmla="*/ 378086 w 2337514"/>
              <a:gd name="connsiteY58" fmla="*/ 1551214 h 1722664"/>
              <a:gd name="connsiteX59" fmla="*/ 345429 w 2337514"/>
              <a:gd name="connsiteY59" fmla="*/ 1543050 h 1722664"/>
              <a:gd name="connsiteX60" fmla="*/ 296443 w 2337514"/>
              <a:gd name="connsiteY60" fmla="*/ 1518557 h 1722664"/>
              <a:gd name="connsiteX61" fmla="*/ 239293 w 2337514"/>
              <a:gd name="connsiteY61" fmla="*/ 1485900 h 1722664"/>
              <a:gd name="connsiteX62" fmla="*/ 214800 w 2337514"/>
              <a:gd name="connsiteY62" fmla="*/ 1477735 h 1722664"/>
              <a:gd name="connsiteX63" fmla="*/ 165814 w 2337514"/>
              <a:gd name="connsiteY63" fmla="*/ 1453243 h 1722664"/>
              <a:gd name="connsiteX64" fmla="*/ 108664 w 2337514"/>
              <a:gd name="connsiteY64" fmla="*/ 1387928 h 1722664"/>
              <a:gd name="connsiteX65" fmla="*/ 76007 w 2337514"/>
              <a:gd name="connsiteY65" fmla="*/ 1355271 h 1722664"/>
              <a:gd name="connsiteX66" fmla="*/ 51514 w 2337514"/>
              <a:gd name="connsiteY66" fmla="*/ 1314450 h 1722664"/>
              <a:gd name="connsiteX67" fmla="*/ 27021 w 2337514"/>
              <a:gd name="connsiteY67" fmla="*/ 1257300 h 1722664"/>
              <a:gd name="connsiteX68" fmla="*/ 2529 w 2337514"/>
              <a:gd name="connsiteY68" fmla="*/ 1208314 h 1722664"/>
              <a:gd name="connsiteX69" fmla="*/ 18857 w 2337514"/>
              <a:gd name="connsiteY69" fmla="*/ 881743 h 1722664"/>
              <a:gd name="connsiteX70" fmla="*/ 35186 w 2337514"/>
              <a:gd name="connsiteY70" fmla="*/ 832757 h 1722664"/>
              <a:gd name="connsiteX71" fmla="*/ 76007 w 2337514"/>
              <a:gd name="connsiteY71" fmla="*/ 775607 h 1722664"/>
              <a:gd name="connsiteX72" fmla="*/ 124993 w 2337514"/>
              <a:gd name="connsiteY72" fmla="*/ 718457 h 1722664"/>
              <a:gd name="connsiteX73" fmla="*/ 141321 w 2337514"/>
              <a:gd name="connsiteY73" fmla="*/ 693964 h 1722664"/>
              <a:gd name="connsiteX74" fmla="*/ 206636 w 2337514"/>
              <a:gd name="connsiteY74" fmla="*/ 636814 h 1722664"/>
              <a:gd name="connsiteX75" fmla="*/ 247457 w 2337514"/>
              <a:gd name="connsiteY75" fmla="*/ 612321 h 1722664"/>
              <a:gd name="connsiteX76" fmla="*/ 280114 w 2337514"/>
              <a:gd name="connsiteY76" fmla="*/ 587828 h 1722664"/>
              <a:gd name="connsiteX77" fmla="*/ 329100 w 2337514"/>
              <a:gd name="connsiteY77" fmla="*/ 571500 h 1722664"/>
              <a:gd name="connsiteX78" fmla="*/ 369921 w 2337514"/>
              <a:gd name="connsiteY78" fmla="*/ 547007 h 1722664"/>
              <a:gd name="connsiteX79" fmla="*/ 418907 w 2337514"/>
              <a:gd name="connsiteY79" fmla="*/ 530678 h 1722664"/>
              <a:gd name="connsiteX80" fmla="*/ 443400 w 2337514"/>
              <a:gd name="connsiteY80" fmla="*/ 522514 h 1722664"/>
              <a:gd name="connsiteX81" fmla="*/ 467893 w 2337514"/>
              <a:gd name="connsiteY81" fmla="*/ 514350 h 1722664"/>
              <a:gd name="connsiteX82" fmla="*/ 533207 w 2337514"/>
              <a:gd name="connsiteY82" fmla="*/ 498021 h 1722664"/>
              <a:gd name="connsiteX83" fmla="*/ 737314 w 2337514"/>
              <a:gd name="connsiteY83" fmla="*/ 481693 h 1722664"/>
              <a:gd name="connsiteX84" fmla="*/ 1080214 w 2337514"/>
              <a:gd name="connsiteY84" fmla="*/ 481693 h 1722664"/>
              <a:gd name="connsiteX85" fmla="*/ 1129200 w 2337514"/>
              <a:gd name="connsiteY85" fmla="*/ 489857 h 1722664"/>
              <a:gd name="connsiteX86" fmla="*/ 1259829 w 2337514"/>
              <a:gd name="connsiteY86" fmla="*/ 506185 h 1722664"/>
              <a:gd name="connsiteX87" fmla="*/ 1300650 w 2337514"/>
              <a:gd name="connsiteY87" fmla="*/ 522514 h 1722664"/>
              <a:gd name="connsiteX88" fmla="*/ 1349636 w 2337514"/>
              <a:gd name="connsiteY88" fmla="*/ 530678 h 1722664"/>
              <a:gd name="connsiteX89" fmla="*/ 1382293 w 2337514"/>
              <a:gd name="connsiteY89" fmla="*/ 538843 h 1722664"/>
              <a:gd name="connsiteX90" fmla="*/ 1423114 w 2337514"/>
              <a:gd name="connsiteY90" fmla="*/ 547007 h 1722664"/>
              <a:gd name="connsiteX91" fmla="*/ 1455771 w 2337514"/>
              <a:gd name="connsiteY91" fmla="*/ 563335 h 1722664"/>
              <a:gd name="connsiteX92" fmla="*/ 1521086 w 2337514"/>
              <a:gd name="connsiteY92" fmla="*/ 579664 h 1722664"/>
              <a:gd name="connsiteX93" fmla="*/ 1545579 w 2337514"/>
              <a:gd name="connsiteY93" fmla="*/ 595993 h 1722664"/>
              <a:gd name="connsiteX94" fmla="*/ 1627221 w 2337514"/>
              <a:gd name="connsiteY94" fmla="*/ 644978 h 1722664"/>
              <a:gd name="connsiteX95" fmla="*/ 1659879 w 2337514"/>
              <a:gd name="connsiteY95" fmla="*/ 669471 h 1722664"/>
              <a:gd name="connsiteX96" fmla="*/ 1684371 w 2337514"/>
              <a:gd name="connsiteY96" fmla="*/ 685800 h 1722664"/>
              <a:gd name="connsiteX97" fmla="*/ 1717029 w 2337514"/>
              <a:gd name="connsiteY97" fmla="*/ 718457 h 1722664"/>
              <a:gd name="connsiteX98" fmla="*/ 1733357 w 2337514"/>
              <a:gd name="connsiteY98" fmla="*/ 751114 h 1722664"/>
              <a:gd name="connsiteX99" fmla="*/ 1749686 w 2337514"/>
              <a:gd name="connsiteY99" fmla="*/ 800100 h 1722664"/>
              <a:gd name="connsiteX100" fmla="*/ 1741521 w 2337514"/>
              <a:gd name="connsiteY100" fmla="*/ 947057 h 1722664"/>
              <a:gd name="connsiteX101" fmla="*/ 1725193 w 2337514"/>
              <a:gd name="connsiteY101" fmla="*/ 971550 h 1722664"/>
              <a:gd name="connsiteX102" fmla="*/ 1668043 w 2337514"/>
              <a:gd name="connsiteY102" fmla="*/ 1028700 h 1722664"/>
              <a:gd name="connsiteX103" fmla="*/ 1602729 w 2337514"/>
              <a:gd name="connsiteY103" fmla="*/ 1061357 h 1722664"/>
              <a:gd name="connsiteX104" fmla="*/ 1537414 w 2337514"/>
              <a:gd name="connsiteY104" fmla="*/ 1077685 h 1722664"/>
              <a:gd name="connsiteX105" fmla="*/ 1512921 w 2337514"/>
              <a:gd name="connsiteY105" fmla="*/ 1085850 h 1722664"/>
              <a:gd name="connsiteX106" fmla="*/ 1463936 w 2337514"/>
              <a:gd name="connsiteY106" fmla="*/ 1094014 h 1722664"/>
              <a:gd name="connsiteX107" fmla="*/ 1194514 w 2337514"/>
              <a:gd name="connsiteY107" fmla="*/ 1077685 h 1722664"/>
              <a:gd name="connsiteX108" fmla="*/ 1161857 w 2337514"/>
              <a:gd name="connsiteY108" fmla="*/ 1061357 h 1722664"/>
              <a:gd name="connsiteX109" fmla="*/ 1047557 w 2337514"/>
              <a:gd name="connsiteY109" fmla="*/ 963385 h 1722664"/>
              <a:gd name="connsiteX110" fmla="*/ 1014900 w 2337514"/>
              <a:gd name="connsiteY110" fmla="*/ 914400 h 1722664"/>
              <a:gd name="connsiteX111" fmla="*/ 1023064 w 2337514"/>
              <a:gd name="connsiteY111" fmla="*/ 857250 h 1722664"/>
              <a:gd name="connsiteX112" fmla="*/ 1047557 w 2337514"/>
              <a:gd name="connsiteY112" fmla="*/ 849085 h 1722664"/>
              <a:gd name="connsiteX113" fmla="*/ 1259829 w 2337514"/>
              <a:gd name="connsiteY113" fmla="*/ 857250 h 1722664"/>
              <a:gd name="connsiteX114" fmla="*/ 1316979 w 2337514"/>
              <a:gd name="connsiteY114" fmla="*/ 873578 h 1722664"/>
              <a:gd name="connsiteX115" fmla="*/ 1341471 w 2337514"/>
              <a:gd name="connsiteY115" fmla="*/ 889907 h 1722664"/>
              <a:gd name="connsiteX116" fmla="*/ 1390457 w 2337514"/>
              <a:gd name="connsiteY116" fmla="*/ 906235 h 1722664"/>
              <a:gd name="connsiteX117" fmla="*/ 1374129 w 2337514"/>
              <a:gd name="connsiteY117" fmla="*/ 881743 h 1722664"/>
              <a:gd name="connsiteX118" fmla="*/ 1349636 w 2337514"/>
              <a:gd name="connsiteY118" fmla="*/ 832757 h 1722664"/>
              <a:gd name="connsiteX119" fmla="*/ 1341471 w 2337514"/>
              <a:gd name="connsiteY119" fmla="*/ 800100 h 1722664"/>
              <a:gd name="connsiteX120" fmla="*/ 1382293 w 2337514"/>
              <a:gd name="connsiteY120" fmla="*/ 849085 h 1722664"/>
              <a:gd name="connsiteX121" fmla="*/ 1398621 w 2337514"/>
              <a:gd name="connsiteY121" fmla="*/ 898071 h 1722664"/>
              <a:gd name="connsiteX122" fmla="*/ 1374129 w 2337514"/>
              <a:gd name="connsiteY122" fmla="*/ 914400 h 1722664"/>
              <a:gd name="connsiteX123" fmla="*/ 1349636 w 2337514"/>
              <a:gd name="connsiteY123" fmla="*/ 922564 h 1722664"/>
              <a:gd name="connsiteX124" fmla="*/ 1276157 w 2337514"/>
              <a:gd name="connsiteY124" fmla="*/ 938893 h 1722664"/>
              <a:gd name="connsiteX125" fmla="*/ 1227171 w 2337514"/>
              <a:gd name="connsiteY125" fmla="*/ 938893 h 172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2337514" h="1722664">
                <a:moveTo>
                  <a:pt x="696493" y="81643"/>
                </a:moveTo>
                <a:cubicBezTo>
                  <a:pt x="798155" y="64698"/>
                  <a:pt x="706803" y="82542"/>
                  <a:pt x="769971" y="65314"/>
                </a:cubicBezTo>
                <a:cubicBezTo>
                  <a:pt x="791622" y="59409"/>
                  <a:pt x="813996" y="56082"/>
                  <a:pt x="835286" y="48985"/>
                </a:cubicBezTo>
                <a:cubicBezTo>
                  <a:pt x="851614" y="43542"/>
                  <a:pt x="867394" y="36032"/>
                  <a:pt x="884271" y="32657"/>
                </a:cubicBezTo>
                <a:cubicBezTo>
                  <a:pt x="897878" y="29936"/>
                  <a:pt x="911405" y="26774"/>
                  <a:pt x="925093" y="24493"/>
                </a:cubicBezTo>
                <a:cubicBezTo>
                  <a:pt x="984165" y="14647"/>
                  <a:pt x="991897" y="16142"/>
                  <a:pt x="1055721" y="8164"/>
                </a:cubicBezTo>
                <a:cubicBezTo>
                  <a:pt x="1074816" y="5777"/>
                  <a:pt x="1093821" y="2721"/>
                  <a:pt x="1112871" y="0"/>
                </a:cubicBezTo>
                <a:cubicBezTo>
                  <a:pt x="1210843" y="2721"/>
                  <a:pt x="1308899" y="3270"/>
                  <a:pt x="1406786" y="8164"/>
                </a:cubicBezTo>
                <a:cubicBezTo>
                  <a:pt x="1417993" y="8724"/>
                  <a:pt x="1428440" y="14127"/>
                  <a:pt x="1439443" y="16328"/>
                </a:cubicBezTo>
                <a:cubicBezTo>
                  <a:pt x="1455675" y="19575"/>
                  <a:pt x="1472197" y="21246"/>
                  <a:pt x="1488429" y="24493"/>
                </a:cubicBezTo>
                <a:cubicBezTo>
                  <a:pt x="1499432" y="26694"/>
                  <a:pt x="1510133" y="30223"/>
                  <a:pt x="1521086" y="32657"/>
                </a:cubicBezTo>
                <a:cubicBezTo>
                  <a:pt x="1614369" y="53386"/>
                  <a:pt x="1514920" y="29075"/>
                  <a:pt x="1594564" y="48985"/>
                </a:cubicBezTo>
                <a:cubicBezTo>
                  <a:pt x="1605450" y="54428"/>
                  <a:pt x="1615825" y="61041"/>
                  <a:pt x="1627221" y="65314"/>
                </a:cubicBezTo>
                <a:cubicBezTo>
                  <a:pt x="1643972" y="71596"/>
                  <a:pt x="1685195" y="77767"/>
                  <a:pt x="1700700" y="81643"/>
                </a:cubicBezTo>
                <a:cubicBezTo>
                  <a:pt x="1709049" y="83730"/>
                  <a:pt x="1717029" y="87086"/>
                  <a:pt x="1725193" y="89807"/>
                </a:cubicBezTo>
                <a:cubicBezTo>
                  <a:pt x="1746964" y="106136"/>
                  <a:pt x="1771263" y="119550"/>
                  <a:pt x="1790507" y="138793"/>
                </a:cubicBezTo>
                <a:cubicBezTo>
                  <a:pt x="1798671" y="146957"/>
                  <a:pt x="1806064" y="155974"/>
                  <a:pt x="1815000" y="163285"/>
                </a:cubicBezTo>
                <a:cubicBezTo>
                  <a:pt x="1836063" y="180518"/>
                  <a:pt x="1858543" y="195942"/>
                  <a:pt x="1880314" y="212271"/>
                </a:cubicBezTo>
                <a:lnTo>
                  <a:pt x="1912971" y="236764"/>
                </a:lnTo>
                <a:cubicBezTo>
                  <a:pt x="1923857" y="244928"/>
                  <a:pt x="1937465" y="250371"/>
                  <a:pt x="1945629" y="261257"/>
                </a:cubicBezTo>
                <a:cubicBezTo>
                  <a:pt x="1988083" y="317865"/>
                  <a:pt x="1949437" y="272685"/>
                  <a:pt x="2002779" y="318407"/>
                </a:cubicBezTo>
                <a:cubicBezTo>
                  <a:pt x="2024639" y="337144"/>
                  <a:pt x="2034785" y="351787"/>
                  <a:pt x="2051764" y="375557"/>
                </a:cubicBezTo>
                <a:cubicBezTo>
                  <a:pt x="2063353" y="391782"/>
                  <a:pt x="2079246" y="419367"/>
                  <a:pt x="2092586" y="432707"/>
                </a:cubicBezTo>
                <a:cubicBezTo>
                  <a:pt x="2102208" y="442329"/>
                  <a:pt x="2114357" y="449036"/>
                  <a:pt x="2125243" y="457200"/>
                </a:cubicBezTo>
                <a:cubicBezTo>
                  <a:pt x="2141337" y="489390"/>
                  <a:pt x="2141333" y="494251"/>
                  <a:pt x="2166064" y="522514"/>
                </a:cubicBezTo>
                <a:cubicBezTo>
                  <a:pt x="2176201" y="534100"/>
                  <a:pt x="2188702" y="543483"/>
                  <a:pt x="2198721" y="555171"/>
                </a:cubicBezTo>
                <a:cubicBezTo>
                  <a:pt x="2215770" y="575061"/>
                  <a:pt x="2218142" y="589157"/>
                  <a:pt x="2231379" y="612321"/>
                </a:cubicBezTo>
                <a:cubicBezTo>
                  <a:pt x="2236247" y="620840"/>
                  <a:pt x="2243319" y="628038"/>
                  <a:pt x="2247707" y="636814"/>
                </a:cubicBezTo>
                <a:cubicBezTo>
                  <a:pt x="2257572" y="656546"/>
                  <a:pt x="2256191" y="673046"/>
                  <a:pt x="2264036" y="693964"/>
                </a:cubicBezTo>
                <a:cubicBezTo>
                  <a:pt x="2268309" y="705360"/>
                  <a:pt x="2275421" y="715499"/>
                  <a:pt x="2280364" y="726621"/>
                </a:cubicBezTo>
                <a:cubicBezTo>
                  <a:pt x="2322061" y="820440"/>
                  <a:pt x="2272826" y="719708"/>
                  <a:pt x="2313021" y="800100"/>
                </a:cubicBezTo>
                <a:cubicBezTo>
                  <a:pt x="2316650" y="818245"/>
                  <a:pt x="2328189" y="873648"/>
                  <a:pt x="2329350" y="889907"/>
                </a:cubicBezTo>
                <a:cubicBezTo>
                  <a:pt x="2333620" y="949688"/>
                  <a:pt x="2334793" y="1009650"/>
                  <a:pt x="2337514" y="1069521"/>
                </a:cubicBezTo>
                <a:cubicBezTo>
                  <a:pt x="2334793" y="1107621"/>
                  <a:pt x="2333151" y="1145813"/>
                  <a:pt x="2329350" y="1183821"/>
                </a:cubicBezTo>
                <a:cubicBezTo>
                  <a:pt x="2325945" y="1217873"/>
                  <a:pt x="2318531" y="1240567"/>
                  <a:pt x="2313021" y="1273628"/>
                </a:cubicBezTo>
                <a:cubicBezTo>
                  <a:pt x="2309147" y="1296872"/>
                  <a:pt x="2306097" y="1338356"/>
                  <a:pt x="2296693" y="1363435"/>
                </a:cubicBezTo>
                <a:cubicBezTo>
                  <a:pt x="2289140" y="1383577"/>
                  <a:pt x="2276503" y="1403131"/>
                  <a:pt x="2264036" y="1420585"/>
                </a:cubicBezTo>
                <a:cubicBezTo>
                  <a:pt x="2256127" y="1431658"/>
                  <a:pt x="2247452" y="1442170"/>
                  <a:pt x="2239543" y="1453243"/>
                </a:cubicBezTo>
                <a:cubicBezTo>
                  <a:pt x="2215299" y="1487184"/>
                  <a:pt x="2229172" y="1476068"/>
                  <a:pt x="2190557" y="1510393"/>
                </a:cubicBezTo>
                <a:cubicBezTo>
                  <a:pt x="2177533" y="1521970"/>
                  <a:pt x="2162760" y="1531473"/>
                  <a:pt x="2149736" y="1543050"/>
                </a:cubicBezTo>
                <a:cubicBezTo>
                  <a:pt x="2138230" y="1553278"/>
                  <a:pt x="2129231" y="1566256"/>
                  <a:pt x="2117079" y="1575707"/>
                </a:cubicBezTo>
                <a:cubicBezTo>
                  <a:pt x="2104409" y="1585562"/>
                  <a:pt x="2060856" y="1609133"/>
                  <a:pt x="2043600" y="1616528"/>
                </a:cubicBezTo>
                <a:cubicBezTo>
                  <a:pt x="1992959" y="1638232"/>
                  <a:pt x="2021450" y="1606957"/>
                  <a:pt x="1937464" y="1657350"/>
                </a:cubicBezTo>
                <a:cubicBezTo>
                  <a:pt x="1873337" y="1695827"/>
                  <a:pt x="1921800" y="1673531"/>
                  <a:pt x="1847657" y="1690007"/>
                </a:cubicBezTo>
                <a:cubicBezTo>
                  <a:pt x="1777040" y="1705699"/>
                  <a:pt x="1895439" y="1700508"/>
                  <a:pt x="1741521" y="1714500"/>
                </a:cubicBezTo>
                <a:lnTo>
                  <a:pt x="1651714" y="1722664"/>
                </a:lnTo>
                <a:lnTo>
                  <a:pt x="1186350" y="1714500"/>
                </a:lnTo>
                <a:cubicBezTo>
                  <a:pt x="1161718" y="1713754"/>
                  <a:pt x="1137414" y="1708566"/>
                  <a:pt x="1112871" y="1706335"/>
                </a:cubicBezTo>
                <a:cubicBezTo>
                  <a:pt x="1077534" y="1703122"/>
                  <a:pt x="1042073" y="1701383"/>
                  <a:pt x="1006736" y="1698171"/>
                </a:cubicBezTo>
                <a:cubicBezTo>
                  <a:pt x="967913" y="1694642"/>
                  <a:pt x="907441" y="1686780"/>
                  <a:pt x="867943" y="1681843"/>
                </a:cubicBezTo>
                <a:cubicBezTo>
                  <a:pt x="788337" y="1661940"/>
                  <a:pt x="887702" y="1686233"/>
                  <a:pt x="794464" y="1665514"/>
                </a:cubicBezTo>
                <a:cubicBezTo>
                  <a:pt x="721378" y="1649273"/>
                  <a:pt x="808828" y="1665187"/>
                  <a:pt x="712821" y="1649185"/>
                </a:cubicBezTo>
                <a:cubicBezTo>
                  <a:pt x="600817" y="1604385"/>
                  <a:pt x="741572" y="1657811"/>
                  <a:pt x="631179" y="1624693"/>
                </a:cubicBezTo>
                <a:cubicBezTo>
                  <a:pt x="523768" y="1592470"/>
                  <a:pt x="655578" y="1621408"/>
                  <a:pt x="549536" y="1600200"/>
                </a:cubicBezTo>
                <a:cubicBezTo>
                  <a:pt x="538650" y="1594757"/>
                  <a:pt x="528425" y="1587720"/>
                  <a:pt x="516879" y="1583871"/>
                </a:cubicBezTo>
                <a:cubicBezTo>
                  <a:pt x="503714" y="1579483"/>
                  <a:pt x="489519" y="1579072"/>
                  <a:pt x="476057" y="1575707"/>
                </a:cubicBezTo>
                <a:cubicBezTo>
                  <a:pt x="467708" y="1573620"/>
                  <a:pt x="459965" y="1569410"/>
                  <a:pt x="451564" y="1567543"/>
                </a:cubicBezTo>
                <a:cubicBezTo>
                  <a:pt x="435405" y="1563952"/>
                  <a:pt x="418738" y="1562969"/>
                  <a:pt x="402579" y="1559378"/>
                </a:cubicBezTo>
                <a:cubicBezTo>
                  <a:pt x="394178" y="1557511"/>
                  <a:pt x="386361" y="1553578"/>
                  <a:pt x="378086" y="1551214"/>
                </a:cubicBezTo>
                <a:cubicBezTo>
                  <a:pt x="367297" y="1548132"/>
                  <a:pt x="356315" y="1545771"/>
                  <a:pt x="345429" y="1543050"/>
                </a:cubicBezTo>
                <a:cubicBezTo>
                  <a:pt x="275235" y="1496253"/>
                  <a:pt x="364047" y="1552359"/>
                  <a:pt x="296443" y="1518557"/>
                </a:cubicBezTo>
                <a:cubicBezTo>
                  <a:pt x="214434" y="1477552"/>
                  <a:pt x="339505" y="1528848"/>
                  <a:pt x="239293" y="1485900"/>
                </a:cubicBezTo>
                <a:cubicBezTo>
                  <a:pt x="231383" y="1482510"/>
                  <a:pt x="222497" y="1481584"/>
                  <a:pt x="214800" y="1477735"/>
                </a:cubicBezTo>
                <a:cubicBezTo>
                  <a:pt x="151500" y="1446085"/>
                  <a:pt x="227371" y="1473761"/>
                  <a:pt x="165814" y="1453243"/>
                </a:cubicBezTo>
                <a:cubicBezTo>
                  <a:pt x="72643" y="1360069"/>
                  <a:pt x="187377" y="1477885"/>
                  <a:pt x="108664" y="1387928"/>
                </a:cubicBezTo>
                <a:cubicBezTo>
                  <a:pt x="98527" y="1376342"/>
                  <a:pt x="85458" y="1367423"/>
                  <a:pt x="76007" y="1355271"/>
                </a:cubicBezTo>
                <a:cubicBezTo>
                  <a:pt x="66265" y="1342745"/>
                  <a:pt x="58611" y="1328643"/>
                  <a:pt x="51514" y="1314450"/>
                </a:cubicBezTo>
                <a:cubicBezTo>
                  <a:pt x="5708" y="1222839"/>
                  <a:pt x="94990" y="1376246"/>
                  <a:pt x="27021" y="1257300"/>
                </a:cubicBezTo>
                <a:cubicBezTo>
                  <a:pt x="1700" y="1212989"/>
                  <a:pt x="17496" y="1253217"/>
                  <a:pt x="2529" y="1208314"/>
                </a:cubicBezTo>
                <a:cubicBezTo>
                  <a:pt x="5311" y="1108156"/>
                  <a:pt x="-12425" y="986017"/>
                  <a:pt x="18857" y="881743"/>
                </a:cubicBezTo>
                <a:cubicBezTo>
                  <a:pt x="23803" y="865257"/>
                  <a:pt x="28196" y="848486"/>
                  <a:pt x="35186" y="832757"/>
                </a:cubicBezTo>
                <a:cubicBezTo>
                  <a:pt x="40057" y="821798"/>
                  <a:pt x="71982" y="781644"/>
                  <a:pt x="76007" y="775607"/>
                </a:cubicBezTo>
                <a:cubicBezTo>
                  <a:pt x="111457" y="722432"/>
                  <a:pt x="83643" y="746023"/>
                  <a:pt x="124993" y="718457"/>
                </a:cubicBezTo>
                <a:cubicBezTo>
                  <a:pt x="130436" y="710293"/>
                  <a:pt x="134935" y="701414"/>
                  <a:pt x="141321" y="693964"/>
                </a:cubicBezTo>
                <a:cubicBezTo>
                  <a:pt x="161025" y="670976"/>
                  <a:pt x="181618" y="653493"/>
                  <a:pt x="206636" y="636814"/>
                </a:cubicBezTo>
                <a:cubicBezTo>
                  <a:pt x="219839" y="628012"/>
                  <a:pt x="234254" y="621123"/>
                  <a:pt x="247457" y="612321"/>
                </a:cubicBezTo>
                <a:cubicBezTo>
                  <a:pt x="258779" y="604773"/>
                  <a:pt x="267943" y="593913"/>
                  <a:pt x="280114" y="587828"/>
                </a:cubicBezTo>
                <a:cubicBezTo>
                  <a:pt x="295509" y="580131"/>
                  <a:pt x="314341" y="580356"/>
                  <a:pt x="329100" y="571500"/>
                </a:cubicBezTo>
                <a:cubicBezTo>
                  <a:pt x="342707" y="563336"/>
                  <a:pt x="355475" y="553573"/>
                  <a:pt x="369921" y="547007"/>
                </a:cubicBezTo>
                <a:cubicBezTo>
                  <a:pt x="385590" y="539885"/>
                  <a:pt x="402578" y="536121"/>
                  <a:pt x="418907" y="530678"/>
                </a:cubicBezTo>
                <a:lnTo>
                  <a:pt x="443400" y="522514"/>
                </a:lnTo>
                <a:cubicBezTo>
                  <a:pt x="451564" y="519793"/>
                  <a:pt x="459544" y="516437"/>
                  <a:pt x="467893" y="514350"/>
                </a:cubicBezTo>
                <a:cubicBezTo>
                  <a:pt x="489664" y="508907"/>
                  <a:pt x="510939" y="500804"/>
                  <a:pt x="533207" y="498021"/>
                </a:cubicBezTo>
                <a:cubicBezTo>
                  <a:pt x="644507" y="484109"/>
                  <a:pt x="576618" y="491145"/>
                  <a:pt x="737314" y="481693"/>
                </a:cubicBezTo>
                <a:cubicBezTo>
                  <a:pt x="882301" y="460979"/>
                  <a:pt x="807386" y="468384"/>
                  <a:pt x="1080214" y="481693"/>
                </a:cubicBezTo>
                <a:cubicBezTo>
                  <a:pt x="1096748" y="482500"/>
                  <a:pt x="1112774" y="487804"/>
                  <a:pt x="1129200" y="489857"/>
                </a:cubicBezTo>
                <a:lnTo>
                  <a:pt x="1259829" y="506185"/>
                </a:lnTo>
                <a:cubicBezTo>
                  <a:pt x="1273436" y="511628"/>
                  <a:pt x="1286511" y="518658"/>
                  <a:pt x="1300650" y="522514"/>
                </a:cubicBezTo>
                <a:cubicBezTo>
                  <a:pt x="1316621" y="526870"/>
                  <a:pt x="1333404" y="527431"/>
                  <a:pt x="1349636" y="530678"/>
                </a:cubicBezTo>
                <a:cubicBezTo>
                  <a:pt x="1360639" y="532879"/>
                  <a:pt x="1371339" y="536409"/>
                  <a:pt x="1382293" y="538843"/>
                </a:cubicBezTo>
                <a:cubicBezTo>
                  <a:pt x="1395839" y="541853"/>
                  <a:pt x="1409507" y="544286"/>
                  <a:pt x="1423114" y="547007"/>
                </a:cubicBezTo>
                <a:cubicBezTo>
                  <a:pt x="1434000" y="552450"/>
                  <a:pt x="1444225" y="559486"/>
                  <a:pt x="1455771" y="563335"/>
                </a:cubicBezTo>
                <a:cubicBezTo>
                  <a:pt x="1477061" y="570432"/>
                  <a:pt x="1521086" y="579664"/>
                  <a:pt x="1521086" y="579664"/>
                </a:cubicBezTo>
                <a:cubicBezTo>
                  <a:pt x="1529250" y="585107"/>
                  <a:pt x="1537222" y="590850"/>
                  <a:pt x="1545579" y="595993"/>
                </a:cubicBezTo>
                <a:cubicBezTo>
                  <a:pt x="1572608" y="612626"/>
                  <a:pt x="1601831" y="625936"/>
                  <a:pt x="1627221" y="644978"/>
                </a:cubicBezTo>
                <a:cubicBezTo>
                  <a:pt x="1638107" y="653142"/>
                  <a:pt x="1648806" y="661562"/>
                  <a:pt x="1659879" y="669471"/>
                </a:cubicBezTo>
                <a:cubicBezTo>
                  <a:pt x="1667863" y="675174"/>
                  <a:pt x="1676921" y="679414"/>
                  <a:pt x="1684371" y="685800"/>
                </a:cubicBezTo>
                <a:cubicBezTo>
                  <a:pt x="1696060" y="695819"/>
                  <a:pt x="1706143" y="707571"/>
                  <a:pt x="1717029" y="718457"/>
                </a:cubicBezTo>
                <a:cubicBezTo>
                  <a:pt x="1722472" y="729343"/>
                  <a:pt x="1728837" y="739814"/>
                  <a:pt x="1733357" y="751114"/>
                </a:cubicBezTo>
                <a:cubicBezTo>
                  <a:pt x="1739749" y="767095"/>
                  <a:pt x="1749686" y="800100"/>
                  <a:pt x="1749686" y="800100"/>
                </a:cubicBezTo>
                <a:cubicBezTo>
                  <a:pt x="1746964" y="849086"/>
                  <a:pt x="1748459" y="898489"/>
                  <a:pt x="1741521" y="947057"/>
                </a:cubicBezTo>
                <a:cubicBezTo>
                  <a:pt x="1740133" y="956771"/>
                  <a:pt x="1730896" y="963565"/>
                  <a:pt x="1725193" y="971550"/>
                </a:cubicBezTo>
                <a:cubicBezTo>
                  <a:pt x="1704089" y="1001096"/>
                  <a:pt x="1700032" y="1010040"/>
                  <a:pt x="1668043" y="1028700"/>
                </a:cubicBezTo>
                <a:cubicBezTo>
                  <a:pt x="1647018" y="1040965"/>
                  <a:pt x="1626343" y="1055454"/>
                  <a:pt x="1602729" y="1061357"/>
                </a:cubicBezTo>
                <a:cubicBezTo>
                  <a:pt x="1580957" y="1066800"/>
                  <a:pt x="1558704" y="1070588"/>
                  <a:pt x="1537414" y="1077685"/>
                </a:cubicBezTo>
                <a:cubicBezTo>
                  <a:pt x="1529250" y="1080407"/>
                  <a:pt x="1521322" y="1083983"/>
                  <a:pt x="1512921" y="1085850"/>
                </a:cubicBezTo>
                <a:cubicBezTo>
                  <a:pt x="1496762" y="1089441"/>
                  <a:pt x="1480264" y="1091293"/>
                  <a:pt x="1463936" y="1094014"/>
                </a:cubicBezTo>
                <a:cubicBezTo>
                  <a:pt x="1443614" y="1093337"/>
                  <a:pt x="1271934" y="1110865"/>
                  <a:pt x="1194514" y="1077685"/>
                </a:cubicBezTo>
                <a:cubicBezTo>
                  <a:pt x="1183328" y="1072891"/>
                  <a:pt x="1171983" y="1068108"/>
                  <a:pt x="1161857" y="1061357"/>
                </a:cubicBezTo>
                <a:cubicBezTo>
                  <a:pt x="1134694" y="1043248"/>
                  <a:pt x="1067739" y="993657"/>
                  <a:pt x="1047557" y="963385"/>
                </a:cubicBezTo>
                <a:lnTo>
                  <a:pt x="1014900" y="914400"/>
                </a:lnTo>
                <a:cubicBezTo>
                  <a:pt x="1017621" y="895350"/>
                  <a:pt x="1014458" y="874462"/>
                  <a:pt x="1023064" y="857250"/>
                </a:cubicBezTo>
                <a:cubicBezTo>
                  <a:pt x="1026913" y="849553"/>
                  <a:pt x="1038951" y="849085"/>
                  <a:pt x="1047557" y="849085"/>
                </a:cubicBezTo>
                <a:cubicBezTo>
                  <a:pt x="1118367" y="849085"/>
                  <a:pt x="1189072" y="854528"/>
                  <a:pt x="1259829" y="857250"/>
                </a:cubicBezTo>
                <a:cubicBezTo>
                  <a:pt x="1270290" y="859865"/>
                  <a:pt x="1305268" y="867722"/>
                  <a:pt x="1316979" y="873578"/>
                </a:cubicBezTo>
                <a:cubicBezTo>
                  <a:pt x="1325755" y="877966"/>
                  <a:pt x="1332505" y="885922"/>
                  <a:pt x="1341471" y="889907"/>
                </a:cubicBezTo>
                <a:cubicBezTo>
                  <a:pt x="1357199" y="896897"/>
                  <a:pt x="1390457" y="906235"/>
                  <a:pt x="1390457" y="906235"/>
                </a:cubicBezTo>
                <a:cubicBezTo>
                  <a:pt x="1385014" y="898071"/>
                  <a:pt x="1378517" y="890519"/>
                  <a:pt x="1374129" y="881743"/>
                </a:cubicBezTo>
                <a:cubicBezTo>
                  <a:pt x="1340325" y="814136"/>
                  <a:pt x="1396432" y="902954"/>
                  <a:pt x="1349636" y="832757"/>
                </a:cubicBezTo>
                <a:cubicBezTo>
                  <a:pt x="1346914" y="821871"/>
                  <a:pt x="1331435" y="805118"/>
                  <a:pt x="1341471" y="800100"/>
                </a:cubicBezTo>
                <a:cubicBezTo>
                  <a:pt x="1349328" y="796172"/>
                  <a:pt x="1379593" y="845035"/>
                  <a:pt x="1382293" y="849085"/>
                </a:cubicBezTo>
                <a:cubicBezTo>
                  <a:pt x="1387736" y="865414"/>
                  <a:pt x="1412942" y="888523"/>
                  <a:pt x="1398621" y="898071"/>
                </a:cubicBezTo>
                <a:cubicBezTo>
                  <a:pt x="1390457" y="903514"/>
                  <a:pt x="1382905" y="910012"/>
                  <a:pt x="1374129" y="914400"/>
                </a:cubicBezTo>
                <a:cubicBezTo>
                  <a:pt x="1366432" y="918249"/>
                  <a:pt x="1357911" y="920200"/>
                  <a:pt x="1349636" y="922564"/>
                </a:cubicBezTo>
                <a:cubicBezTo>
                  <a:pt x="1314800" y="932517"/>
                  <a:pt x="1314028" y="930477"/>
                  <a:pt x="1276157" y="938893"/>
                </a:cubicBezTo>
                <a:cubicBezTo>
                  <a:pt x="1236114" y="947792"/>
                  <a:pt x="1254340" y="952477"/>
                  <a:pt x="1227171" y="938893"/>
                </a:cubicBezTo>
              </a:path>
            </a:pathLst>
          </a:custGeom>
          <a:solidFill>
            <a:schemeClr val="bg1"/>
          </a:solidFill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394791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4203</TotalTime>
  <Words>1769</Words>
  <Application>Microsoft Office PowerPoint</Application>
  <PresentationFormat>Širokoúhlá obrazovka</PresentationFormat>
  <Paragraphs>238</Paragraphs>
  <Slides>30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Times New Roman</vt:lpstr>
      <vt:lpstr>Wingdings</vt:lpstr>
      <vt:lpstr>Výchozí návrh</vt:lpstr>
      <vt:lpstr>Graf</vt:lpstr>
      <vt:lpstr>EVROPA</vt:lpstr>
      <vt:lpstr>Pevniny a oceány na Zemi</vt:lpstr>
      <vt:lpstr>PEVNINY A OCEÁNY NA ZEMI</vt:lpstr>
      <vt:lpstr>Prezentace aplikace PowerPoint</vt:lpstr>
      <vt:lpstr>Prezentace aplikace PowerPoint</vt:lpstr>
      <vt:lpstr>Státy, hranice, státní zřízení </vt:lpstr>
      <vt:lpstr>Forma vlády</vt:lpstr>
      <vt:lpstr>Evropa světadíl „Starý kontinent“</vt:lpstr>
      <vt:lpstr>Evropa = Západní civilizace</vt:lpstr>
      <vt:lpstr>Starověké civilizace /říční „v okolí řek“/</vt:lpstr>
      <vt:lpstr>Historie Evropy</vt:lpstr>
      <vt:lpstr>Krátce historie posledních 100 let Evropy</vt:lpstr>
      <vt:lpstr>Co Evropu spojuje  a co rozděluje?</vt:lpstr>
      <vt:lpstr>Prezentace aplikace PowerPoint</vt:lpstr>
      <vt:lpstr> Pásmový čas /1 hodina/ soubor místních časů, 15° kolem daného poledníku,  používající stejný čas. </vt:lpstr>
      <vt:lpstr>Železná opona</vt:lpstr>
      <vt:lpstr>Prezentace aplikace PowerPoint</vt:lpstr>
      <vt:lpstr>Prezentace aplikace PowerPoint</vt:lpstr>
      <vt:lpstr>Hranice Evropy - Kavkaz </vt:lpstr>
      <vt:lpstr>Evropa  Povrch</vt:lpstr>
      <vt:lpstr>Evropa - nížiny</vt:lpstr>
      <vt:lpstr>Evropa - pohoří</vt:lpstr>
      <vt:lpstr>Evropa - poloostrovy</vt:lpstr>
      <vt:lpstr>Poloostrov Kola /Kolský/</vt:lpstr>
      <vt:lpstr>Evropa - ostrovy</vt:lpstr>
      <vt:lpstr>Lofoty</vt:lpstr>
      <vt:lpstr>Špicberky/Svalbard</vt:lpstr>
      <vt:lpstr>Moře Evropy</vt:lpstr>
      <vt:lpstr>Středozemní moře –                   Středomoří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EVROPA</dc:title>
  <dc:creator>Coufal Petr</dc:creator>
  <cp:lastModifiedBy>Coufal Petr</cp:lastModifiedBy>
  <cp:revision>12</cp:revision>
  <dcterms:created xsi:type="dcterms:W3CDTF">2020-11-01T12:21:44Z</dcterms:created>
  <dcterms:modified xsi:type="dcterms:W3CDTF">2020-11-04T10:32:57Z</dcterms:modified>
</cp:coreProperties>
</file>